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257" r:id="rId3"/>
    <p:sldId id="259" r:id="rId4"/>
    <p:sldId id="320" r:id="rId5"/>
    <p:sldId id="321" r:id="rId6"/>
    <p:sldId id="330" r:id="rId7"/>
    <p:sldId id="331" r:id="rId8"/>
    <p:sldId id="332" r:id="rId9"/>
    <p:sldId id="319" r:id="rId10"/>
    <p:sldId id="263" r:id="rId11"/>
    <p:sldId id="271" r:id="rId12"/>
    <p:sldId id="264" r:id="rId13"/>
    <p:sldId id="275" r:id="rId14"/>
    <p:sldId id="272" r:id="rId15"/>
    <p:sldId id="274" r:id="rId16"/>
    <p:sldId id="273" r:id="rId17"/>
    <p:sldId id="265" r:id="rId18"/>
    <p:sldId id="318" r:id="rId19"/>
    <p:sldId id="329" r:id="rId20"/>
    <p:sldId id="341" r:id="rId21"/>
    <p:sldId id="342" r:id="rId22"/>
    <p:sldId id="343" r:id="rId23"/>
    <p:sldId id="283" r:id="rId24"/>
    <p:sldId id="282" r:id="rId25"/>
    <p:sldId id="328" r:id="rId26"/>
    <p:sldId id="276" r:id="rId27"/>
    <p:sldId id="285" r:id="rId28"/>
    <p:sldId id="277" r:id="rId29"/>
    <p:sldId id="286" r:id="rId30"/>
    <p:sldId id="287" r:id="rId31"/>
    <p:sldId id="288" r:id="rId32"/>
    <p:sldId id="315" r:id="rId33"/>
    <p:sldId id="295" r:id="rId34"/>
    <p:sldId id="297" r:id="rId35"/>
    <p:sldId id="296" r:id="rId36"/>
    <p:sldId id="316" r:id="rId37"/>
    <p:sldId id="260" r:id="rId38"/>
    <p:sldId id="298" r:id="rId39"/>
    <p:sldId id="299" r:id="rId40"/>
    <p:sldId id="267" r:id="rId41"/>
    <p:sldId id="269" r:id="rId42"/>
    <p:sldId id="345" r:id="rId43"/>
    <p:sldId id="351" r:id="rId44"/>
    <p:sldId id="347" r:id="rId45"/>
    <p:sldId id="348" r:id="rId46"/>
    <p:sldId id="344" r:id="rId47"/>
    <p:sldId id="346" r:id="rId48"/>
    <p:sldId id="349" r:id="rId49"/>
    <p:sldId id="350" r:id="rId50"/>
    <p:sldId id="352" r:id="rId51"/>
    <p:sldId id="353" r:id="rId52"/>
    <p:sldId id="354" r:id="rId53"/>
    <p:sldId id="355" r:id="rId54"/>
    <p:sldId id="278" r:id="rId55"/>
    <p:sldId id="279" r:id="rId56"/>
    <p:sldId id="280" r:id="rId57"/>
    <p:sldId id="281" r:id="rId58"/>
    <p:sldId id="317" r:id="rId59"/>
    <p:sldId id="290" r:id="rId60"/>
    <p:sldId id="291" r:id="rId61"/>
    <p:sldId id="300" r:id="rId62"/>
    <p:sldId id="301" r:id="rId63"/>
    <p:sldId id="302" r:id="rId64"/>
    <p:sldId id="303" r:id="rId65"/>
    <p:sldId id="304" r:id="rId66"/>
    <p:sldId id="305" r:id="rId67"/>
    <p:sldId id="306" r:id="rId68"/>
    <p:sldId id="308" r:id="rId69"/>
    <p:sldId id="309" r:id="rId70"/>
    <p:sldId id="310" r:id="rId71"/>
    <p:sldId id="311" r:id="rId72"/>
    <p:sldId id="312" r:id="rId73"/>
    <p:sldId id="313" r:id="rId74"/>
    <p:sldId id="292" r:id="rId75"/>
    <p:sldId id="322" r:id="rId76"/>
    <p:sldId id="323" r:id="rId77"/>
    <p:sldId id="324" r:id="rId78"/>
    <p:sldId id="325" r:id="rId79"/>
    <p:sldId id="326" r:id="rId80"/>
    <p:sldId id="327" r:id="rId81"/>
    <p:sldId id="314" r:id="rId82"/>
    <p:sldId id="293" r:id="rId83"/>
    <p:sldId id="333" r:id="rId84"/>
    <p:sldId id="334" r:id="rId85"/>
    <p:sldId id="336" r:id="rId86"/>
    <p:sldId id="338" r:id="rId87"/>
    <p:sldId id="339" r:id="rId88"/>
    <p:sldId id="340" r:id="rId89"/>
    <p:sldId id="335" r:id="rId90"/>
    <p:sldId id="337" r:id="rId91"/>
    <p:sldId id="262" r:id="rId92"/>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未命名的章節" id="{DD88581C-A924-48F7-8CAE-4052CDC8EBD4}">
          <p14:sldIdLst>
            <p14:sldId id="256"/>
            <p14:sldId id="257"/>
            <p14:sldId id="259"/>
            <p14:sldId id="320"/>
            <p14:sldId id="321"/>
            <p14:sldId id="330"/>
            <p14:sldId id="331"/>
            <p14:sldId id="332"/>
            <p14:sldId id="319"/>
            <p14:sldId id="263"/>
            <p14:sldId id="271"/>
            <p14:sldId id="264"/>
            <p14:sldId id="275"/>
            <p14:sldId id="272"/>
            <p14:sldId id="274"/>
            <p14:sldId id="273"/>
            <p14:sldId id="265"/>
            <p14:sldId id="318"/>
            <p14:sldId id="329"/>
            <p14:sldId id="341"/>
            <p14:sldId id="342"/>
            <p14:sldId id="343"/>
            <p14:sldId id="283"/>
            <p14:sldId id="282"/>
            <p14:sldId id="328"/>
            <p14:sldId id="276"/>
            <p14:sldId id="285"/>
            <p14:sldId id="277"/>
            <p14:sldId id="286"/>
            <p14:sldId id="287"/>
            <p14:sldId id="288"/>
            <p14:sldId id="315"/>
            <p14:sldId id="295"/>
            <p14:sldId id="297"/>
            <p14:sldId id="296"/>
            <p14:sldId id="316"/>
            <p14:sldId id="260"/>
            <p14:sldId id="298"/>
            <p14:sldId id="299"/>
            <p14:sldId id="267"/>
            <p14:sldId id="269"/>
            <p14:sldId id="345"/>
            <p14:sldId id="351"/>
            <p14:sldId id="347"/>
            <p14:sldId id="348"/>
            <p14:sldId id="344"/>
            <p14:sldId id="346"/>
            <p14:sldId id="349"/>
            <p14:sldId id="350"/>
            <p14:sldId id="352"/>
            <p14:sldId id="353"/>
            <p14:sldId id="354"/>
            <p14:sldId id="355"/>
            <p14:sldId id="278"/>
            <p14:sldId id="279"/>
            <p14:sldId id="280"/>
            <p14:sldId id="281"/>
            <p14:sldId id="317"/>
            <p14:sldId id="290"/>
            <p14:sldId id="291"/>
            <p14:sldId id="300"/>
            <p14:sldId id="301"/>
            <p14:sldId id="302"/>
            <p14:sldId id="303"/>
            <p14:sldId id="304"/>
            <p14:sldId id="305"/>
            <p14:sldId id="306"/>
            <p14:sldId id="308"/>
            <p14:sldId id="309"/>
            <p14:sldId id="310"/>
            <p14:sldId id="311"/>
            <p14:sldId id="312"/>
            <p14:sldId id="313"/>
            <p14:sldId id="292"/>
            <p14:sldId id="322"/>
            <p14:sldId id="323"/>
            <p14:sldId id="324"/>
            <p14:sldId id="325"/>
            <p14:sldId id="326"/>
            <p14:sldId id="327"/>
            <p14:sldId id="314"/>
            <p14:sldId id="293"/>
            <p14:sldId id="333"/>
            <p14:sldId id="334"/>
            <p14:sldId id="336"/>
            <p14:sldId id="338"/>
            <p14:sldId id="339"/>
            <p14:sldId id="340"/>
            <p14:sldId id="335"/>
            <p14:sldId id="337"/>
            <p14:sldId id="26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0" autoAdjust="0"/>
    <p:restoredTop sz="94660"/>
  </p:normalViewPr>
  <p:slideViewPr>
    <p:cSldViewPr>
      <p:cViewPr varScale="1">
        <p:scale>
          <a:sx n="152" d="100"/>
          <a:sy n="152" d="100"/>
        </p:scale>
        <p:origin x="636"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slide" Target="slides/slide83.xml" /><Relationship Id="rId89" Type="http://schemas.openxmlformats.org/officeDocument/2006/relationships/slide" Target="slides/slide88.xml" /><Relationship Id="rId97" Type="http://schemas.openxmlformats.org/officeDocument/2006/relationships/tableStyles" Target="tableStyles.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slide" Target="slides/slide89.xml" /><Relationship Id="rId95" Type="http://schemas.openxmlformats.org/officeDocument/2006/relationships/viewProps" Target="viewProps.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notesMaster" Target="notesMasters/notesMaster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D106E1-5285-49EE-95B7-C5D5854A171D}" type="datetimeFigureOut">
              <a:rPr lang="zh-TW" altLang="en-US" smtClean="0"/>
              <a:t>2022/3/24</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7D6EB-4B25-484F-A2A4-739B97626B20}" type="slidenum">
              <a:rPr lang="zh-TW" altLang="en-US" smtClean="0"/>
              <a:t>‹#›</a:t>
            </a:fld>
            <a:endParaRPr lang="zh-TW" altLang="en-US"/>
          </a:p>
        </p:txBody>
      </p:sp>
    </p:spTree>
    <p:extLst>
      <p:ext uri="{BB962C8B-B14F-4D97-AF65-F5344CB8AC3E}">
        <p14:creationId xmlns:p14="http://schemas.microsoft.com/office/powerpoint/2010/main" val="1999089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image" Target="../media/image6.jpg" /><Relationship Id="rId1" Type="http://schemas.openxmlformats.org/officeDocument/2006/relationships/slideMaster" Target="../slideMasters/slideMaster1.xml" /><Relationship Id="rId4" Type="http://schemas.openxmlformats.org/officeDocument/2006/relationships/image" Target="../media/image8.jpeg"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pic>
        <p:nvPicPr>
          <p:cNvPr id="12" name="Google Shape;84;p1"/>
          <p:cNvPicPr preferRelativeResize="0"/>
          <p:nvPr userDrawn="1"/>
        </p:nvPicPr>
        <p:blipFill>
          <a:blip r:embed="rId2">
            <a:alphaModFix/>
          </a:blip>
          <a:stretch>
            <a:fillRect/>
          </a:stretch>
        </p:blipFill>
        <p:spPr>
          <a:xfrm>
            <a:off x="-25" y="0"/>
            <a:ext cx="9144000" cy="5143500"/>
          </a:xfrm>
          <a:prstGeom prst="rect">
            <a:avLst/>
          </a:prstGeom>
          <a:noFill/>
          <a:ln>
            <a:noFill/>
          </a:ln>
        </p:spPr>
      </p:pic>
      <p:sp>
        <p:nvSpPr>
          <p:cNvPr id="14" name="內容版面配置區 13"/>
          <p:cNvSpPr>
            <a:spLocks noGrp="1"/>
          </p:cNvSpPr>
          <p:nvPr>
            <p:ph sz="quarter" idx="12"/>
          </p:nvPr>
        </p:nvSpPr>
        <p:spPr>
          <a:xfrm>
            <a:off x="4506476" y="1757621"/>
            <a:ext cx="2952000" cy="972000"/>
          </a:xfrm>
        </p:spPr>
        <p:txBody>
          <a:bodyPr>
            <a:noAutofit/>
          </a:bodyPr>
          <a:lstStyle>
            <a:lvl1pPr>
              <a:defRPr lang="zh-TW" altLang="en-US" sz="2800" b="1" kern="1200" dirty="0">
                <a:solidFill>
                  <a:schemeClr val="bg1"/>
                </a:solidFill>
                <a:latin typeface="Arial" panose="020B0604020202020204" pitchFamily="34" charset="0"/>
                <a:ea typeface="微軟正黑體" panose="020B0604030504040204" pitchFamily="34" charset="-120"/>
                <a:cs typeface="Arial" panose="020B0604020202020204" pitchFamily="34" charset="0"/>
              </a:defRPr>
            </a:lvl1pPr>
          </a:lstStyle>
          <a:p>
            <a:pPr marL="0" marR="0" lvl="0" indent="0" algn="l" defTabSz="914400" rtl="0" eaLnBrk="1" latinLnBrk="0" hangingPunct="1">
              <a:lnSpc>
                <a:spcPct val="100000"/>
              </a:lnSpc>
              <a:spcBef>
                <a:spcPts val="0"/>
              </a:spcBef>
              <a:spcAft>
                <a:spcPts val="0"/>
              </a:spcAft>
              <a:buClr>
                <a:srgbClr val="000000"/>
              </a:buClr>
              <a:buSzPts val="1800"/>
              <a:buFont typeface="Arial"/>
              <a:buNone/>
            </a:pPr>
            <a:r>
              <a:rPr lang="zh-TW" altLang="en-US" dirty="0"/>
              <a:t>按一下以編輯母片文字樣式</a:t>
            </a:r>
          </a:p>
        </p:txBody>
      </p:sp>
      <p:cxnSp>
        <p:nvCxnSpPr>
          <p:cNvPr id="13" name="Google Shape;87;p1"/>
          <p:cNvCxnSpPr/>
          <p:nvPr userDrawn="1"/>
        </p:nvCxnSpPr>
        <p:spPr>
          <a:xfrm>
            <a:off x="4520019" y="2745400"/>
            <a:ext cx="2880000" cy="0"/>
          </a:xfrm>
          <a:prstGeom prst="straightConnector1">
            <a:avLst/>
          </a:prstGeom>
          <a:noFill/>
          <a:ln w="9525" cap="flat" cmpd="sng">
            <a:solidFill>
              <a:srgbClr val="FFFFFF"/>
            </a:solidFill>
            <a:prstDash val="solid"/>
            <a:round/>
            <a:headEnd type="none" w="sm" len="sm"/>
            <a:tailEnd type="none" w="sm" len="sm"/>
          </a:ln>
        </p:spPr>
      </p:cxnSp>
      <p:sp>
        <p:nvSpPr>
          <p:cNvPr id="17" name="內容版面配置區 13"/>
          <p:cNvSpPr>
            <a:spLocks noGrp="1"/>
          </p:cNvSpPr>
          <p:nvPr>
            <p:ph sz="quarter" idx="13"/>
          </p:nvPr>
        </p:nvSpPr>
        <p:spPr>
          <a:xfrm>
            <a:off x="4506476" y="2829232"/>
            <a:ext cx="2952000" cy="972000"/>
          </a:xfrm>
        </p:spPr>
        <p:txBody>
          <a:bodyPr>
            <a:noAutofit/>
          </a:bodyPr>
          <a:lstStyle>
            <a:lvl1pPr>
              <a:defRPr lang="zh-TW" altLang="en-US" sz="1600" b="0" i="0" u="none" strike="noStrike" kern="1200" cap="none" dirty="0">
                <a:solidFill>
                  <a:schemeClr val="lt1"/>
                </a:solidFill>
                <a:latin typeface="Arial"/>
                <a:ea typeface="Arial"/>
                <a:cs typeface="Arial"/>
              </a:defRPr>
            </a:lvl1pPr>
          </a:lstStyle>
          <a:p>
            <a:pPr marL="0" marR="0" lvl="0" indent="0" algn="l" defTabSz="914400" rtl="0" eaLnBrk="1" latinLnBrk="0" hangingPunct="1">
              <a:lnSpc>
                <a:spcPct val="100000"/>
              </a:lnSpc>
              <a:spcBef>
                <a:spcPts val="0"/>
              </a:spcBef>
              <a:spcAft>
                <a:spcPts val="0"/>
              </a:spcAft>
              <a:buClr>
                <a:srgbClr val="000000"/>
              </a:buClr>
              <a:buSzPts val="1200"/>
              <a:buFont typeface="Arial"/>
              <a:buNone/>
            </a:pPr>
            <a:r>
              <a:rPr lang="zh-TW" altLang="en-US" dirty="0"/>
              <a:t>按一下以編輯母片文字樣式</a:t>
            </a:r>
          </a:p>
        </p:txBody>
      </p:sp>
    </p:spTree>
    <p:extLst>
      <p:ext uri="{BB962C8B-B14F-4D97-AF65-F5344CB8AC3E}">
        <p14:creationId xmlns:p14="http://schemas.microsoft.com/office/powerpoint/2010/main" val="243896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大綱">
    <p:spTree>
      <p:nvGrpSpPr>
        <p:cNvPr id="1" name=""/>
        <p:cNvGrpSpPr/>
        <p:nvPr/>
      </p:nvGrpSpPr>
      <p:grpSpPr>
        <a:xfrm>
          <a:off x="0" y="0"/>
          <a:ext cx="0" cy="0"/>
          <a:chOff x="0" y="0"/>
          <a:chExt cx="0" cy="0"/>
        </a:xfrm>
      </p:grpSpPr>
      <p:pic>
        <p:nvPicPr>
          <p:cNvPr id="12" name="Google Shape;92;p2"/>
          <p:cNvPicPr preferRelativeResize="0"/>
          <p:nvPr userDrawn="1"/>
        </p:nvPicPr>
        <p:blipFill>
          <a:blip r:embed="rId2">
            <a:alphaModFix/>
          </a:blip>
          <a:stretch>
            <a:fillRect/>
          </a:stretch>
        </p:blipFill>
        <p:spPr>
          <a:xfrm>
            <a:off x="1125" y="0"/>
            <a:ext cx="9144000" cy="5143500"/>
          </a:xfrm>
          <a:prstGeom prst="rect">
            <a:avLst/>
          </a:prstGeom>
          <a:noFill/>
          <a:ln>
            <a:noFill/>
          </a:ln>
        </p:spPr>
      </p:pic>
      <p:sp>
        <p:nvSpPr>
          <p:cNvPr id="2" name="標題 1"/>
          <p:cNvSpPr>
            <a:spLocks noGrp="1"/>
          </p:cNvSpPr>
          <p:nvPr>
            <p:ph type="ctrTitle"/>
          </p:nvPr>
        </p:nvSpPr>
        <p:spPr>
          <a:xfrm>
            <a:off x="1093306" y="699542"/>
            <a:ext cx="6480000" cy="612000"/>
          </a:xfrm>
        </p:spPr>
        <p:txBody>
          <a:bodyPr>
            <a:normAutofit/>
          </a:bodyPr>
          <a:lstStyle>
            <a:lvl1pPr algn="l">
              <a:defRPr lang="zh-TW" altLang="en-US" sz="2800" b="1" kern="1200" dirty="0">
                <a:solidFill>
                  <a:schemeClr val="bg1"/>
                </a:solidFill>
                <a:latin typeface="微軟正黑體" panose="020B0604030504040204" pitchFamily="34" charset="-120"/>
                <a:ea typeface="微軟正黑體" panose="020B0604030504040204" pitchFamily="34" charset="-120"/>
                <a:cs typeface="+mn-cs"/>
              </a:defRPr>
            </a:lvl1pPr>
          </a:lstStyle>
          <a:p>
            <a:pPr marL="0" lvl="0" algn="l" defTabSz="914400" rtl="0" eaLnBrk="1" latinLnBrk="0" hangingPunct="1">
              <a:buSzPts val="2800"/>
            </a:pPr>
            <a:endParaRPr lang="zh-TW" altLang="en-US" dirty="0"/>
          </a:p>
        </p:txBody>
      </p:sp>
      <p:sp>
        <p:nvSpPr>
          <p:cNvPr id="3" name="副標題 2"/>
          <p:cNvSpPr>
            <a:spLocks noGrp="1"/>
          </p:cNvSpPr>
          <p:nvPr>
            <p:ph type="subTitle" idx="1"/>
          </p:nvPr>
        </p:nvSpPr>
        <p:spPr>
          <a:xfrm>
            <a:off x="1093306" y="1563638"/>
            <a:ext cx="6480000" cy="1332000"/>
          </a:xfrm>
        </p:spPr>
        <p:txBody>
          <a:bodyPr>
            <a:normAutofit/>
          </a:bodyPr>
          <a:lstStyle>
            <a:lvl1pPr marL="285750" indent="-285750" algn="l" defTabSz="914400" rtl="0" eaLnBrk="1" latinLnBrk="0" hangingPunct="1">
              <a:buFont typeface="Arial" pitchFamily="34" charset="0"/>
              <a:buChar char="•"/>
              <a:defRPr lang="zh-TW" altLang="en-US" sz="2400" kern="1200" dirty="0">
                <a:solidFill>
                  <a:schemeClr val="bg1"/>
                </a:solidFill>
                <a:latin typeface="微軟正黑體" panose="020B0604030504040204" pitchFamily="34" charset="-120"/>
                <a:ea typeface="微軟正黑體" panose="020B0604030504040204" pitchFamily="34" charset="-120"/>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CCA0A1A-6E21-4E12-B552-A0394D0C9C4D}" type="slidenum">
              <a:rPr lang="zh-TW" altLang="en-US" smtClean="0"/>
              <a:t>‹#›</a:t>
            </a:fld>
            <a:endParaRPr lang="zh-TW" altLang="en-US"/>
          </a:p>
        </p:txBody>
      </p:sp>
    </p:spTree>
    <p:extLst>
      <p:ext uri="{BB962C8B-B14F-4D97-AF65-F5344CB8AC3E}">
        <p14:creationId xmlns:p14="http://schemas.microsoft.com/office/powerpoint/2010/main" val="78063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插頁">
    <p:spTree>
      <p:nvGrpSpPr>
        <p:cNvPr id="1" name=""/>
        <p:cNvGrpSpPr/>
        <p:nvPr/>
      </p:nvGrpSpPr>
      <p:grpSpPr>
        <a:xfrm>
          <a:off x="0" y="0"/>
          <a:ext cx="0" cy="0"/>
          <a:chOff x="0" y="0"/>
          <a:chExt cx="0" cy="0"/>
        </a:xfrm>
      </p:grpSpPr>
      <p:pic>
        <p:nvPicPr>
          <p:cNvPr id="5" name="Google Shape;99;p3"/>
          <p:cNvPicPr preferRelativeResize="0"/>
          <p:nvPr userDrawn="1"/>
        </p:nvPicPr>
        <p:blipFill>
          <a:blip r:embed="rId2">
            <a:alphaModFix/>
          </a:blip>
          <a:stretch>
            <a:fillRect/>
          </a:stretch>
        </p:blipFill>
        <p:spPr>
          <a:xfrm>
            <a:off x="1163" y="0"/>
            <a:ext cx="9144000" cy="5143500"/>
          </a:xfrm>
          <a:prstGeom prst="rect">
            <a:avLst/>
          </a:prstGeom>
          <a:noFill/>
          <a:ln>
            <a:noFill/>
          </a:ln>
        </p:spPr>
      </p:pic>
      <p:sp>
        <p:nvSpPr>
          <p:cNvPr id="3" name="頁尾版面配置區 2"/>
          <p:cNvSpPr>
            <a:spLocks noGrp="1"/>
          </p:cNvSpPr>
          <p:nvPr>
            <p:ph type="ftr" sz="quarter" idx="10"/>
          </p:nvPr>
        </p:nvSpPr>
        <p:spPr/>
        <p:txBody>
          <a:bodyPr/>
          <a:lstStyle/>
          <a:p>
            <a:endParaRPr lang="zh-TW" altLang="en-US" dirty="0"/>
          </a:p>
        </p:txBody>
      </p:sp>
      <p:sp>
        <p:nvSpPr>
          <p:cNvPr id="4" name="投影片編號版面配置區 3"/>
          <p:cNvSpPr>
            <a:spLocks noGrp="1"/>
          </p:cNvSpPr>
          <p:nvPr>
            <p:ph type="sldNum" sz="quarter" idx="11"/>
          </p:nvPr>
        </p:nvSpPr>
        <p:spPr/>
        <p:txBody>
          <a:bodyPr/>
          <a:lstStyle/>
          <a:p>
            <a:fld id="{1CCA0A1A-6E21-4E12-B552-A0394D0C9C4D}" type="slidenum">
              <a:rPr lang="zh-TW" altLang="en-US" smtClean="0"/>
              <a:pPr/>
              <a:t>‹#›</a:t>
            </a:fld>
            <a:endParaRPr lang="zh-TW" altLang="en-US" dirty="0"/>
          </a:p>
        </p:txBody>
      </p:sp>
      <p:sp>
        <p:nvSpPr>
          <p:cNvPr id="12" name="副標題 2"/>
          <p:cNvSpPr>
            <a:spLocks noGrp="1"/>
          </p:cNvSpPr>
          <p:nvPr>
            <p:ph type="subTitle" idx="1"/>
          </p:nvPr>
        </p:nvSpPr>
        <p:spPr>
          <a:xfrm>
            <a:off x="1093304" y="2593276"/>
            <a:ext cx="6480000" cy="432000"/>
          </a:xfrm>
        </p:spPr>
        <p:txBody>
          <a:bodyPr>
            <a:normAutofit/>
          </a:bodyPr>
          <a:lstStyle>
            <a:lvl1pPr marL="0" indent="0" algn="l" defTabSz="914400" rtl="0" eaLnBrk="1" latinLnBrk="0" hangingPunct="1">
              <a:buNone/>
              <a:defRPr lang="zh-TW" altLang="en-US" sz="1600" kern="1200" dirty="0">
                <a:solidFill>
                  <a:schemeClr val="bg1"/>
                </a:solidFill>
                <a:latin typeface="微軟正黑體" panose="020B0604030504040204" pitchFamily="34" charset="-120"/>
                <a:ea typeface="微軟正黑體" panose="020B0604030504040204" pitchFamily="34" charset="-120"/>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17" name="標題 16"/>
          <p:cNvSpPr>
            <a:spLocks noGrp="1"/>
          </p:cNvSpPr>
          <p:nvPr>
            <p:ph type="title"/>
          </p:nvPr>
        </p:nvSpPr>
        <p:spPr>
          <a:xfrm>
            <a:off x="1093304" y="1708196"/>
            <a:ext cx="6480000" cy="828000"/>
          </a:xfrm>
        </p:spPr>
        <p:txBody>
          <a:bodyPr>
            <a:normAutofit/>
          </a:bodyPr>
          <a:lstStyle>
            <a:lvl1pPr marL="0" algn="l" defTabSz="914400" rtl="0" eaLnBrk="1" latinLnBrk="0" hangingPunct="1">
              <a:lnSpc>
                <a:spcPct val="80000"/>
              </a:lnSpc>
              <a:spcBef>
                <a:spcPct val="0"/>
              </a:spcBef>
              <a:buNone/>
              <a:defRPr lang="zh-TW" altLang="en-US" sz="2800" kern="1200" dirty="0">
                <a:solidFill>
                  <a:schemeClr val="bg1"/>
                </a:solidFill>
                <a:latin typeface="微軟正黑體" pitchFamily="34" charset="-120"/>
                <a:ea typeface="微軟正黑體" pitchFamily="34" charset="-120"/>
                <a:cs typeface="+mj-cs"/>
              </a:defRPr>
            </a:lvl1pPr>
          </a:lstStyle>
          <a:p>
            <a:r>
              <a:rPr lang="zh-TW" altLang="en-US" dirty="0"/>
              <a:t>按一下以編輯母片標題樣式</a:t>
            </a:r>
          </a:p>
        </p:txBody>
      </p:sp>
    </p:spTree>
    <p:extLst>
      <p:ext uri="{BB962C8B-B14F-4D97-AF65-F5344CB8AC3E}">
        <p14:creationId xmlns:p14="http://schemas.microsoft.com/office/powerpoint/2010/main" val="210868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標題及內容">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頁尾版面配置區 2"/>
          <p:cNvSpPr>
            <a:spLocks noGrp="1"/>
          </p:cNvSpPr>
          <p:nvPr>
            <p:ph type="ftr" sz="quarter" idx="10"/>
          </p:nvPr>
        </p:nvSpPr>
        <p:spPr/>
        <p:txBody>
          <a:bodyPr/>
          <a:lstStyle/>
          <a:p>
            <a:endParaRPr lang="zh-TW" altLang="en-US" dirty="0"/>
          </a:p>
        </p:txBody>
      </p:sp>
      <p:sp>
        <p:nvSpPr>
          <p:cNvPr id="4" name="投影片編號版面配置區 3"/>
          <p:cNvSpPr>
            <a:spLocks noGrp="1"/>
          </p:cNvSpPr>
          <p:nvPr>
            <p:ph type="sldNum" sz="quarter" idx="11"/>
          </p:nvPr>
        </p:nvSpPr>
        <p:spPr/>
        <p:txBody>
          <a:bodyPr/>
          <a:lstStyle/>
          <a:p>
            <a:fld id="{1CCA0A1A-6E21-4E12-B552-A0394D0C9C4D}" type="slidenum">
              <a:rPr lang="zh-TW" altLang="en-US" smtClean="0"/>
              <a:pPr/>
              <a:t>‹#›</a:t>
            </a:fld>
            <a:endParaRPr lang="zh-TW" altLang="en-US" dirty="0"/>
          </a:p>
        </p:txBody>
      </p:sp>
      <p:sp>
        <p:nvSpPr>
          <p:cNvPr id="5" name="標題 4"/>
          <p:cNvSpPr>
            <a:spLocks noGrp="1"/>
          </p:cNvSpPr>
          <p:nvPr>
            <p:ph type="title"/>
          </p:nvPr>
        </p:nvSpPr>
        <p:spPr>
          <a:xfrm>
            <a:off x="3446635" y="102209"/>
            <a:ext cx="5652000" cy="324000"/>
          </a:xfrm>
        </p:spPr>
        <p:txBody>
          <a:bodyPr>
            <a:noAutofit/>
          </a:bodyPr>
          <a:lstStyle>
            <a:lvl1pPr algn="r">
              <a:defRPr kumimoji="0" lang="zh-TW" altLang="en-US" sz="1800" b="1" i="0" u="none" strike="noStrike" kern="0" cap="none" spc="0" normalizeH="0" baseline="0" dirty="0" smtClean="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defRPr>
            </a:lvl1pPr>
          </a:lstStyle>
          <a:p>
            <a:pPr marL="0" marR="0" lvl="0" indent="0" algn="r" defTabSz="914400" rtl="0" eaLnBrk="1" fontAlgn="auto" latinLnBrk="0" hangingPunct="1">
              <a:lnSpc>
                <a:spcPct val="90000"/>
              </a:lnSpc>
              <a:spcBef>
                <a:spcPts val="0"/>
              </a:spcBef>
              <a:spcAft>
                <a:spcPts val="0"/>
              </a:spcAft>
              <a:buClr>
                <a:srgbClr val="000000"/>
              </a:buClr>
              <a:buSzPts val="3300"/>
              <a:buFont typeface="Calibri"/>
              <a:buNone/>
              <a:tabLst/>
              <a:defRPr/>
            </a:pPr>
            <a:r>
              <a:rPr lang="zh-TW" altLang="en-US" dirty="0"/>
              <a:t>按一下以編輯母片標題樣式</a:t>
            </a:r>
          </a:p>
        </p:txBody>
      </p:sp>
      <p:sp>
        <p:nvSpPr>
          <p:cNvPr id="7" name="內容版面配置區 6"/>
          <p:cNvSpPr>
            <a:spLocks noGrp="1"/>
          </p:cNvSpPr>
          <p:nvPr>
            <p:ph sz="quarter" idx="12"/>
          </p:nvPr>
        </p:nvSpPr>
        <p:spPr>
          <a:xfrm>
            <a:off x="611558" y="771550"/>
            <a:ext cx="8064000" cy="3888000"/>
          </a:xfrm>
        </p:spPr>
        <p:txBody>
          <a:bodyPr>
            <a:normAutofit/>
          </a:bodyPr>
          <a:lstStyle>
            <a:lvl1pPr>
              <a:defRPr sz="2800">
                <a:latin typeface="微軟正黑體" pitchFamily="34" charset="-120"/>
                <a:ea typeface="微軟正黑體" pitchFamily="34" charset="-120"/>
              </a:defRPr>
            </a:lvl1pPr>
            <a:lvl2pPr>
              <a:defRPr sz="2400">
                <a:latin typeface="微軟正黑體" pitchFamily="34" charset="-120"/>
                <a:ea typeface="微軟正黑體" pitchFamily="34" charset="-120"/>
              </a:defRPr>
            </a:lvl2pPr>
            <a:lvl3pPr>
              <a:defRPr sz="2000">
                <a:latin typeface="微軟正黑體" pitchFamily="34" charset="-120"/>
                <a:ea typeface="微軟正黑體" pitchFamily="34" charset="-120"/>
              </a:defRPr>
            </a:lvl3pPr>
            <a:lvl4pPr>
              <a:defRPr sz="1800">
                <a:latin typeface="微軟正黑體" pitchFamily="34" charset="-120"/>
                <a:ea typeface="微軟正黑體" pitchFamily="34" charset="-120"/>
              </a:defRPr>
            </a:lvl4pPr>
            <a:lvl5pPr>
              <a:defRPr sz="1800">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28251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頁尾版面配置區 2"/>
          <p:cNvSpPr>
            <a:spLocks noGrp="1"/>
          </p:cNvSpPr>
          <p:nvPr>
            <p:ph type="ftr" sz="quarter" idx="10"/>
          </p:nvPr>
        </p:nvSpPr>
        <p:spPr/>
        <p:txBody>
          <a:bodyPr/>
          <a:lstStyle/>
          <a:p>
            <a:endParaRPr lang="zh-TW" altLang="en-US" dirty="0"/>
          </a:p>
        </p:txBody>
      </p:sp>
      <p:sp>
        <p:nvSpPr>
          <p:cNvPr id="4" name="投影片編號版面配置區 3"/>
          <p:cNvSpPr>
            <a:spLocks noGrp="1"/>
          </p:cNvSpPr>
          <p:nvPr>
            <p:ph type="sldNum" sz="quarter" idx="11"/>
          </p:nvPr>
        </p:nvSpPr>
        <p:spPr/>
        <p:txBody>
          <a:bodyPr/>
          <a:lstStyle/>
          <a:p>
            <a:fld id="{1CCA0A1A-6E21-4E12-B552-A0394D0C9C4D}" type="slidenum">
              <a:rPr lang="zh-TW" altLang="en-US" smtClean="0"/>
              <a:pPr/>
              <a:t>‹#›</a:t>
            </a:fld>
            <a:endParaRPr lang="zh-TW" altLang="en-US" dirty="0"/>
          </a:p>
        </p:txBody>
      </p:sp>
      <p:sp>
        <p:nvSpPr>
          <p:cNvPr id="6" name="標題 4"/>
          <p:cNvSpPr>
            <a:spLocks noGrp="1"/>
          </p:cNvSpPr>
          <p:nvPr>
            <p:ph type="title"/>
          </p:nvPr>
        </p:nvSpPr>
        <p:spPr>
          <a:xfrm>
            <a:off x="3446635" y="102209"/>
            <a:ext cx="5652000" cy="324000"/>
          </a:xfrm>
        </p:spPr>
        <p:txBody>
          <a:bodyPr>
            <a:noAutofit/>
          </a:bodyPr>
          <a:lstStyle>
            <a:lvl1pPr algn="r">
              <a:defRPr kumimoji="0" lang="zh-TW" altLang="en-US" sz="1800" b="1" i="0" u="none" strike="noStrike" kern="0" cap="none" spc="0" normalizeH="0" baseline="0" dirty="0" smtClean="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defRPr>
            </a:lvl1pPr>
          </a:lstStyle>
          <a:p>
            <a:pPr marL="0" marR="0" lvl="0" indent="0" algn="r" defTabSz="914400" rtl="0" eaLnBrk="1" fontAlgn="auto" latinLnBrk="0" hangingPunct="1">
              <a:lnSpc>
                <a:spcPct val="90000"/>
              </a:lnSpc>
              <a:spcBef>
                <a:spcPts val="0"/>
              </a:spcBef>
              <a:spcAft>
                <a:spcPts val="0"/>
              </a:spcAft>
              <a:buClr>
                <a:srgbClr val="000000"/>
              </a:buClr>
              <a:buSzPts val="3300"/>
              <a:buFont typeface="Calibri"/>
              <a:buNone/>
              <a:tabLst/>
              <a:defRPr/>
            </a:pPr>
            <a:r>
              <a:rPr lang="zh-TW" altLang="en-US" dirty="0"/>
              <a:t>按一下以編輯母片標題樣式</a:t>
            </a:r>
          </a:p>
        </p:txBody>
      </p:sp>
    </p:spTree>
    <p:extLst>
      <p:ext uri="{BB962C8B-B14F-4D97-AF65-F5344CB8AC3E}">
        <p14:creationId xmlns:p14="http://schemas.microsoft.com/office/powerpoint/2010/main" val="130479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5" name="Google Shape;106;p4"/>
          <p:cNvPicPr preferRelativeResize="0"/>
          <p:nvPr userDrawn="1"/>
        </p:nvPicPr>
        <p:blipFill>
          <a:blip r:embed="rId2">
            <a:alphaModFix/>
          </a:blip>
          <a:stretch>
            <a:fillRect/>
          </a:stretch>
        </p:blipFill>
        <p:spPr>
          <a:xfrm>
            <a:off x="0" y="643"/>
            <a:ext cx="9143995" cy="5142212"/>
          </a:xfrm>
          <a:prstGeom prst="rect">
            <a:avLst/>
          </a:prstGeom>
          <a:noFill/>
          <a:ln>
            <a:noFill/>
          </a:ln>
        </p:spPr>
      </p:pic>
      <p:sp>
        <p:nvSpPr>
          <p:cNvPr id="3" name="頁尾版面配置區 2"/>
          <p:cNvSpPr>
            <a:spLocks noGrp="1"/>
          </p:cNvSpPr>
          <p:nvPr>
            <p:ph type="ftr" sz="quarter" idx="10"/>
          </p:nvPr>
        </p:nvSpPr>
        <p:spPr/>
        <p:txBody>
          <a:bodyPr/>
          <a:lstStyle/>
          <a:p>
            <a:endParaRPr lang="zh-TW" altLang="en-US" dirty="0"/>
          </a:p>
        </p:txBody>
      </p:sp>
      <p:sp>
        <p:nvSpPr>
          <p:cNvPr id="4" name="投影片編號版面配置區 3"/>
          <p:cNvSpPr>
            <a:spLocks noGrp="1"/>
          </p:cNvSpPr>
          <p:nvPr>
            <p:ph type="sldNum" sz="quarter" idx="11"/>
          </p:nvPr>
        </p:nvSpPr>
        <p:spPr/>
        <p:txBody>
          <a:bodyPr/>
          <a:lstStyle/>
          <a:p>
            <a:fld id="{1CCA0A1A-6E21-4E12-B552-A0394D0C9C4D}" type="slidenum">
              <a:rPr lang="zh-TW" altLang="en-US" smtClean="0"/>
              <a:pPr/>
              <a:t>‹#›</a:t>
            </a:fld>
            <a:endParaRPr lang="zh-TW" altLang="en-US" dirty="0"/>
          </a:p>
        </p:txBody>
      </p:sp>
    </p:spTree>
    <p:extLst>
      <p:ext uri="{BB962C8B-B14F-4D97-AF65-F5344CB8AC3E}">
        <p14:creationId xmlns:p14="http://schemas.microsoft.com/office/powerpoint/2010/main" val="384537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pic>
        <p:nvPicPr>
          <p:cNvPr id="6" name="Google Shape;117;p5"/>
          <p:cNvPicPr preferRelativeResize="0"/>
          <p:nvPr userDrawn="1"/>
        </p:nvPicPr>
        <p:blipFill>
          <a:blip r:embed="rId2">
            <a:alphaModFix/>
          </a:blip>
          <a:stretch>
            <a:fillRect/>
          </a:stretch>
        </p:blipFill>
        <p:spPr>
          <a:xfrm>
            <a:off x="75" y="0"/>
            <a:ext cx="9144000" cy="5143500"/>
          </a:xfrm>
          <a:prstGeom prst="rect">
            <a:avLst/>
          </a:prstGeom>
          <a:noFill/>
          <a:ln>
            <a:noFill/>
          </a:ln>
        </p:spPr>
      </p:pic>
      <p:sp>
        <p:nvSpPr>
          <p:cNvPr id="7" name="Google Shape;118;p5"/>
          <p:cNvSpPr txBox="1"/>
          <p:nvPr userDrawn="1"/>
        </p:nvSpPr>
        <p:spPr>
          <a:xfrm>
            <a:off x="1360525" y="1537178"/>
            <a:ext cx="2059347" cy="6001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zh-TW" altLang="en-US" sz="3300" b="0" i="0" u="none" strike="noStrike" cap="none" dirty="0">
                <a:solidFill>
                  <a:schemeClr val="lt1"/>
                </a:solidFill>
                <a:latin typeface="微軟正黑體" panose="020B0604030504040204" pitchFamily="34" charset="-120"/>
                <a:ea typeface="微軟正黑體" panose="020B0604030504040204" pitchFamily="34" charset="-120"/>
                <a:sym typeface="Arial"/>
              </a:rPr>
              <a:t>感謝聆聽</a:t>
            </a:r>
            <a:endParaRPr sz="1400" b="0" i="0" u="none" strike="noStrike" cap="none" dirty="0">
              <a:solidFill>
                <a:srgbClr val="000000"/>
              </a:solidFill>
              <a:latin typeface="微軟正黑體" panose="020B0604030504040204" pitchFamily="34" charset="-120"/>
              <a:ea typeface="微軟正黑體" panose="020B0604030504040204" pitchFamily="34" charset="-120"/>
              <a:sym typeface="Arial"/>
            </a:endParaRPr>
          </a:p>
        </p:txBody>
      </p:sp>
      <p:pic>
        <p:nvPicPr>
          <p:cNvPr id="8" name="Google Shape;124;p5"/>
          <p:cNvPicPr preferRelativeResize="0"/>
          <p:nvPr userDrawn="1"/>
        </p:nvPicPr>
        <p:blipFill rotWithShape="1">
          <a:blip r:embed="rId3">
            <a:alphaModFix/>
          </a:blip>
          <a:srcRect/>
          <a:stretch/>
        </p:blipFill>
        <p:spPr>
          <a:xfrm>
            <a:off x="4355474" y="1604421"/>
            <a:ext cx="56704" cy="2060232"/>
          </a:xfrm>
          <a:prstGeom prst="rect">
            <a:avLst/>
          </a:prstGeom>
          <a:noFill/>
          <a:ln>
            <a:noFill/>
          </a:ln>
        </p:spPr>
      </p:pic>
      <p:grpSp>
        <p:nvGrpSpPr>
          <p:cNvPr id="9" name="群組 8"/>
          <p:cNvGrpSpPr/>
          <p:nvPr userDrawn="1"/>
        </p:nvGrpSpPr>
        <p:grpSpPr>
          <a:xfrm>
            <a:off x="8028459" y="4056605"/>
            <a:ext cx="984184" cy="955466"/>
            <a:chOff x="7892286" y="3929709"/>
            <a:chExt cx="1071635" cy="1040365"/>
          </a:xfrm>
        </p:grpSpPr>
        <p:sp>
          <p:nvSpPr>
            <p:cNvPr id="10" name="矩形 9"/>
            <p:cNvSpPr/>
            <p:nvPr/>
          </p:nvSpPr>
          <p:spPr>
            <a:xfrm>
              <a:off x="7892286" y="3929709"/>
              <a:ext cx="1071635" cy="1040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Picture 2" descr="D:\sandia_set\Desktop\QR CODE\OR_Linktree QR co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4189" y="3965977"/>
              <a:ext cx="967829" cy="96782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內容版面配置區 13"/>
          <p:cNvSpPr>
            <a:spLocks noGrp="1"/>
          </p:cNvSpPr>
          <p:nvPr>
            <p:ph sz="quarter" idx="12"/>
          </p:nvPr>
        </p:nvSpPr>
        <p:spPr>
          <a:xfrm>
            <a:off x="4597167" y="1549710"/>
            <a:ext cx="4320000" cy="2124000"/>
          </a:xfrm>
        </p:spPr>
        <p:txBody>
          <a:bodyPr>
            <a:normAutofit/>
          </a:bodyPr>
          <a:lstStyle>
            <a:lvl1pPr>
              <a:defRPr lang="zh-TW" altLang="en-US" sz="1600" b="0" i="0" u="none" strike="noStrike" kern="1200" cap="none" dirty="0">
                <a:solidFill>
                  <a:schemeClr val="lt1"/>
                </a:solidFill>
                <a:latin typeface="微軟正黑體" panose="020B0604030504040204" pitchFamily="34" charset="-120"/>
                <a:ea typeface="微軟正黑體" panose="020B0604030504040204" pitchFamily="34" charset="-120"/>
                <a:cs typeface="+mn-cs"/>
              </a:defRPr>
            </a:lvl1pPr>
          </a:lstStyle>
          <a:p>
            <a:pPr marL="0" marR="0" lvl="0" indent="0" algn="l" defTabSz="914400" rtl="0" eaLnBrk="1" latinLnBrk="0" hangingPunct="1">
              <a:lnSpc>
                <a:spcPct val="100000"/>
              </a:lnSpc>
              <a:spcBef>
                <a:spcPts val="0"/>
              </a:spcBef>
              <a:spcAft>
                <a:spcPts val="0"/>
              </a:spcAft>
              <a:buClr>
                <a:srgbClr val="000000"/>
              </a:buClr>
              <a:buSzPts val="1600"/>
              <a:buFont typeface="Arial"/>
              <a:buNone/>
            </a:pPr>
            <a:r>
              <a:rPr lang="zh-TW" altLang="en-US" dirty="0"/>
              <a:t>按一下以編輯母片文字樣式</a:t>
            </a:r>
          </a:p>
          <a:p>
            <a:pPr marL="0" marR="0" lvl="0" indent="0" algn="l" defTabSz="914400" rtl="0" eaLnBrk="1" latinLnBrk="0" hangingPunct="1">
              <a:lnSpc>
                <a:spcPct val="100000"/>
              </a:lnSpc>
              <a:spcBef>
                <a:spcPts val="0"/>
              </a:spcBef>
              <a:spcAft>
                <a:spcPts val="0"/>
              </a:spcAft>
              <a:buClr>
                <a:srgbClr val="000000"/>
              </a:buClr>
              <a:buSzPts val="1600"/>
              <a:buFont typeface="Arial"/>
              <a:buNone/>
            </a:pPr>
            <a:r>
              <a:rPr lang="zh-TW" altLang="en-US" dirty="0"/>
              <a:t>第二層</a:t>
            </a:r>
          </a:p>
          <a:p>
            <a:pPr marL="0" marR="0" lvl="0" indent="0" algn="l" defTabSz="914400" rtl="0" eaLnBrk="1" latinLnBrk="0" hangingPunct="1">
              <a:lnSpc>
                <a:spcPct val="100000"/>
              </a:lnSpc>
              <a:spcBef>
                <a:spcPts val="0"/>
              </a:spcBef>
              <a:spcAft>
                <a:spcPts val="0"/>
              </a:spcAft>
              <a:buClr>
                <a:srgbClr val="000000"/>
              </a:buClr>
              <a:buSzPts val="1600"/>
              <a:buFont typeface="Arial"/>
              <a:buNone/>
            </a:pPr>
            <a:r>
              <a:rPr lang="zh-TW" altLang="en-US" dirty="0"/>
              <a:t>第三層</a:t>
            </a:r>
          </a:p>
          <a:p>
            <a:pPr marL="0" marR="0" lvl="0" indent="0" algn="l" defTabSz="914400" rtl="0" eaLnBrk="1" latinLnBrk="0" hangingPunct="1">
              <a:lnSpc>
                <a:spcPct val="100000"/>
              </a:lnSpc>
              <a:spcBef>
                <a:spcPts val="0"/>
              </a:spcBef>
              <a:spcAft>
                <a:spcPts val="0"/>
              </a:spcAft>
              <a:buClr>
                <a:srgbClr val="000000"/>
              </a:buClr>
              <a:buSzPts val="1600"/>
              <a:buFont typeface="Arial"/>
              <a:buNone/>
            </a:pPr>
            <a:r>
              <a:rPr lang="zh-TW" altLang="en-US" dirty="0"/>
              <a:t>第四層</a:t>
            </a:r>
          </a:p>
          <a:p>
            <a:pPr marL="0" marR="0" lvl="0" indent="0" algn="l" defTabSz="914400" rtl="0" eaLnBrk="1" latinLnBrk="0" hangingPunct="1">
              <a:lnSpc>
                <a:spcPct val="100000"/>
              </a:lnSpc>
              <a:spcBef>
                <a:spcPts val="0"/>
              </a:spcBef>
              <a:spcAft>
                <a:spcPts val="0"/>
              </a:spcAft>
              <a:buClr>
                <a:srgbClr val="000000"/>
              </a:buClr>
              <a:buSzPts val="1600"/>
              <a:buFont typeface="Arial"/>
              <a:buNone/>
            </a:pPr>
            <a:r>
              <a:rPr lang="zh-TW" altLang="en-US" dirty="0"/>
              <a:t>第五層</a:t>
            </a:r>
          </a:p>
        </p:txBody>
      </p:sp>
    </p:spTree>
    <p:extLst>
      <p:ext uri="{BB962C8B-B14F-4D97-AF65-F5344CB8AC3E}">
        <p14:creationId xmlns:p14="http://schemas.microsoft.com/office/powerpoint/2010/main" val="45237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p:cNvSpPr>
            <a:spLocks noGrp="1"/>
          </p:cNvSpPr>
          <p:nvPr>
            <p:ph type="ftr" sz="quarter" idx="3"/>
          </p:nvPr>
        </p:nvSpPr>
        <p:spPr>
          <a:xfrm>
            <a:off x="4420344" y="4869656"/>
            <a:ext cx="511696" cy="273844"/>
          </a:xfrm>
          <a:prstGeom prst="rect">
            <a:avLst/>
          </a:prstGeom>
        </p:spPr>
        <p:txBody>
          <a:bodyPr vert="horz" lIns="91440" tIns="45720" rIns="91440" bIns="45720" rtlCol="0" anchor="ctr"/>
          <a:lstStyle>
            <a:lvl1pPr algn="ctr">
              <a:defRPr sz="1000">
                <a:solidFill>
                  <a:schemeClr val="tx1">
                    <a:tint val="75000"/>
                  </a:schemeClr>
                </a:solidFill>
                <a:latin typeface="微軟正黑體" pitchFamily="34" charset="-120"/>
                <a:ea typeface="微軟正黑體" pitchFamily="34" charset="-120"/>
              </a:defRPr>
            </a:lvl1pPr>
          </a:lstStyle>
          <a:p>
            <a:endParaRPr lang="zh-TW" altLang="en-US" dirty="0"/>
          </a:p>
        </p:txBody>
      </p:sp>
      <p:sp>
        <p:nvSpPr>
          <p:cNvPr id="6" name="投影片編號版面配置區 5"/>
          <p:cNvSpPr>
            <a:spLocks noGrp="1"/>
          </p:cNvSpPr>
          <p:nvPr>
            <p:ph type="sldNum" sz="quarter" idx="4"/>
          </p:nvPr>
        </p:nvSpPr>
        <p:spPr>
          <a:xfrm>
            <a:off x="2510408" y="4869656"/>
            <a:ext cx="2133600" cy="273844"/>
          </a:xfrm>
          <a:prstGeom prst="rect">
            <a:avLst/>
          </a:prstGeom>
        </p:spPr>
        <p:txBody>
          <a:bodyPr vert="horz" lIns="91440" tIns="45720" rIns="91440" bIns="45720" rtlCol="0" anchor="ctr"/>
          <a:lstStyle>
            <a:lvl1pPr algn="r">
              <a:defRPr sz="1000">
                <a:solidFill>
                  <a:schemeClr val="tx1">
                    <a:tint val="75000"/>
                  </a:schemeClr>
                </a:solidFill>
                <a:latin typeface="微軟正黑體" pitchFamily="34" charset="-120"/>
                <a:ea typeface="微軟正黑體" pitchFamily="34" charset="-120"/>
              </a:defRPr>
            </a:lvl1pPr>
          </a:lstStyle>
          <a:p>
            <a:fld id="{1CCA0A1A-6E21-4E12-B552-A0394D0C9C4D}" type="slidenum">
              <a:rPr lang="zh-TW" altLang="en-US" smtClean="0"/>
              <a:pPr/>
              <a:t>‹#›</a:t>
            </a:fld>
            <a:endParaRPr lang="zh-TW" altLang="en-US" dirty="0"/>
          </a:p>
        </p:txBody>
      </p:sp>
    </p:spTree>
    <p:extLst>
      <p:ext uri="{BB962C8B-B14F-4D97-AF65-F5344CB8AC3E}">
        <p14:creationId xmlns:p14="http://schemas.microsoft.com/office/powerpoint/2010/main" val="2966683348"/>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2" r:id="rId3"/>
    <p:sldLayoutId id="2147483653" r:id="rId4"/>
    <p:sldLayoutId id="2147483650" r:id="rId5"/>
    <p:sldLayoutId id="2147483651" r:id="rId6"/>
    <p:sldLayoutId id="2147483654" r:id="rId7"/>
  </p:sldLayoutIdLst>
  <p:hf sldNum="0" hdr="0" ftr="0" dt="0"/>
  <p:txStyles>
    <p:titleStyle>
      <a:lvl1pPr algn="ctr" defTabSz="914400" rtl="0" eaLnBrk="1" latinLnBrk="0" hangingPunct="1">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0.png"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3" Type="http://schemas.openxmlformats.org/officeDocument/2006/relationships/image" Target="../media/image30.jpeg" /><Relationship Id="rId2" Type="http://schemas.openxmlformats.org/officeDocument/2006/relationships/slideLayout" Target="../slideLayouts/slideLayout4.xml" /><Relationship Id="rId1" Type="http://schemas.openxmlformats.org/officeDocument/2006/relationships/vmlDrawing" Target="../drawings/vmlDrawing1.vml" /><Relationship Id="rId6" Type="http://schemas.openxmlformats.org/officeDocument/2006/relationships/image" Target="../media/image31.jpeg" /><Relationship Id="rId5" Type="http://schemas.openxmlformats.org/officeDocument/2006/relationships/image" Target="../media/image29.emf" /><Relationship Id="rId4" Type="http://schemas.openxmlformats.org/officeDocument/2006/relationships/oleObject" Target="../embeddings/oleObject1.bin" /></Relationships>
</file>

<file path=ppt/slides/_rels/slide12.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32.PNG" /><Relationship Id="rId1" Type="http://schemas.openxmlformats.org/officeDocument/2006/relationships/slideLayout" Target="../slideLayouts/slideLayout4.xml" /><Relationship Id="rId4" Type="http://schemas.openxmlformats.org/officeDocument/2006/relationships/image" Target="../media/image33.png" /></Relationships>
</file>

<file path=ppt/slides/_rels/slide13.xml.rels><?xml version="1.0" encoding="UTF-8" standalone="yes"?>
<Relationships xmlns="http://schemas.openxmlformats.org/package/2006/relationships"><Relationship Id="rId3" Type="http://schemas.openxmlformats.org/officeDocument/2006/relationships/image" Target="../media/image35.jpeg" /><Relationship Id="rId2" Type="http://schemas.openxmlformats.org/officeDocument/2006/relationships/image" Target="../media/image34.PNG" /><Relationship Id="rId1" Type="http://schemas.openxmlformats.org/officeDocument/2006/relationships/slideLayout" Target="../slideLayouts/slideLayout4.xml" /><Relationship Id="rId5" Type="http://schemas.openxmlformats.org/officeDocument/2006/relationships/image" Target="../media/image33.png" /><Relationship Id="rId4" Type="http://schemas.openxmlformats.org/officeDocument/2006/relationships/image" Target="../media/image22.jpeg" /></Relationships>
</file>

<file path=ppt/slides/_rels/slide14.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image" Target="../media/image36.PNG"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3" Type="http://schemas.openxmlformats.org/officeDocument/2006/relationships/image" Target="../media/image39.png" /><Relationship Id="rId2" Type="http://schemas.openxmlformats.org/officeDocument/2006/relationships/image" Target="../media/image38.PN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3" Type="http://schemas.openxmlformats.org/officeDocument/2006/relationships/image" Target="../media/image39.png" /><Relationship Id="rId2" Type="http://schemas.openxmlformats.org/officeDocument/2006/relationships/image" Target="../media/image40.PNG" /><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Relationship Id="rId3" Type="http://schemas.openxmlformats.org/officeDocument/2006/relationships/image" Target="../media/image42.png" /><Relationship Id="rId2" Type="http://schemas.openxmlformats.org/officeDocument/2006/relationships/image" Target="../media/image41.png" /><Relationship Id="rId1" Type="http://schemas.openxmlformats.org/officeDocument/2006/relationships/slideLayout" Target="../slideLayouts/slideLayout4.xml" /><Relationship Id="rId4" Type="http://schemas.openxmlformats.org/officeDocument/2006/relationships/image" Target="../media/image43.png" /></Relationships>
</file>

<file path=ppt/slides/_rels/slide18.xml.rels><?xml version="1.0" encoding="UTF-8" standalone="yes"?>
<Relationships xmlns="http://schemas.openxmlformats.org/package/2006/relationships"><Relationship Id="rId3" Type="http://schemas.openxmlformats.org/officeDocument/2006/relationships/image" Target="../media/image44.jpeg" /><Relationship Id="rId2" Type="http://schemas.openxmlformats.org/officeDocument/2006/relationships/image" Target="../media/image22.jpeg" /><Relationship Id="rId1" Type="http://schemas.openxmlformats.org/officeDocument/2006/relationships/slideLayout" Target="../slideLayouts/slideLayout4.xml" /><Relationship Id="rId5" Type="http://schemas.openxmlformats.org/officeDocument/2006/relationships/image" Target="../media/image46.jpeg" /><Relationship Id="rId4" Type="http://schemas.openxmlformats.org/officeDocument/2006/relationships/image" Target="../media/image45.jpeg" /></Relationships>
</file>

<file path=ppt/slides/_rels/slide19.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22.jpeg" /><Relationship Id="rId1" Type="http://schemas.openxmlformats.org/officeDocument/2006/relationships/slideLayout" Target="../slideLayouts/slideLayout4.xml" /><Relationship Id="rId4" Type="http://schemas.openxmlformats.org/officeDocument/2006/relationships/image" Target="../media/image31.jpe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47.png" /><Relationship Id="rId2" Type="http://schemas.openxmlformats.org/officeDocument/2006/relationships/image" Target="../media/image22.jpeg" /><Relationship Id="rId1" Type="http://schemas.openxmlformats.org/officeDocument/2006/relationships/slideLayout" Target="../slideLayouts/slideLayout4.xml" /><Relationship Id="rId5" Type="http://schemas.openxmlformats.org/officeDocument/2006/relationships/image" Target="../media/image49.png" /><Relationship Id="rId4" Type="http://schemas.openxmlformats.org/officeDocument/2006/relationships/image" Target="../media/image48.PNG" /></Relationships>
</file>

<file path=ppt/slides/_rels/slide21.xml.rels><?xml version="1.0" encoding="UTF-8" standalone="yes"?>
<Relationships xmlns="http://schemas.openxmlformats.org/package/2006/relationships"><Relationship Id="rId3" Type="http://schemas.openxmlformats.org/officeDocument/2006/relationships/image" Target="../media/image51.png" /><Relationship Id="rId2" Type="http://schemas.openxmlformats.org/officeDocument/2006/relationships/image" Target="../media/image50.PNG" /><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Relationship Id="rId3" Type="http://schemas.openxmlformats.org/officeDocument/2006/relationships/image" Target="../media/image53.png" /><Relationship Id="rId2" Type="http://schemas.openxmlformats.org/officeDocument/2006/relationships/image" Target="../media/image52.png" /><Relationship Id="rId1" Type="http://schemas.openxmlformats.org/officeDocument/2006/relationships/slideLayout" Target="../slideLayouts/slideLayout4.xml" /><Relationship Id="rId4" Type="http://schemas.openxmlformats.org/officeDocument/2006/relationships/image" Target="../media/image54.png" /></Relationships>
</file>

<file path=ppt/slides/_rels/slide23.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55.png" /><Relationship Id="rId1" Type="http://schemas.openxmlformats.org/officeDocument/2006/relationships/slideLayout" Target="../slideLayouts/slideLayout4.xml" /><Relationship Id="rId4" Type="http://schemas.openxmlformats.org/officeDocument/2006/relationships/image" Target="../media/image56.png" /></Relationships>
</file>

<file path=ppt/slides/_rels/slide24.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55.png" /><Relationship Id="rId1" Type="http://schemas.openxmlformats.org/officeDocument/2006/relationships/slideLayout" Target="../slideLayouts/slideLayout4.xml" /><Relationship Id="rId4" Type="http://schemas.openxmlformats.org/officeDocument/2006/relationships/image" Target="../media/image56.png" /></Relationships>
</file>

<file path=ppt/slides/_rels/slide25.xml.rels><?xml version="1.0" encoding="UTF-8" standalone="yes"?>
<Relationships xmlns="http://schemas.openxmlformats.org/package/2006/relationships"><Relationship Id="rId3" Type="http://schemas.openxmlformats.org/officeDocument/2006/relationships/image" Target="../media/image44.jpeg" /><Relationship Id="rId2" Type="http://schemas.openxmlformats.org/officeDocument/2006/relationships/image" Target="../media/image57.PNG" /><Relationship Id="rId1" Type="http://schemas.openxmlformats.org/officeDocument/2006/relationships/slideLayout" Target="../slideLayouts/slideLayout4.xml" /><Relationship Id="rId4" Type="http://schemas.openxmlformats.org/officeDocument/2006/relationships/image" Target="../media/image58.png" /></Relationships>
</file>

<file path=ppt/slides/_rels/slide26.xml.rels><?xml version="1.0" encoding="UTF-8" standalone="yes"?>
<Relationships xmlns="http://schemas.openxmlformats.org/package/2006/relationships"><Relationship Id="rId3" Type="http://schemas.openxmlformats.org/officeDocument/2006/relationships/image" Target="../media/image60.PNG" /><Relationship Id="rId2" Type="http://schemas.openxmlformats.org/officeDocument/2006/relationships/image" Target="../media/image59.PNG" /><Relationship Id="rId1" Type="http://schemas.openxmlformats.org/officeDocument/2006/relationships/slideLayout" Target="../slideLayouts/slideLayout4.xml" /></Relationships>
</file>

<file path=ppt/slides/_rels/slide27.xml.rels><?xml version="1.0" encoding="UTF-8" standalone="yes"?>
<Relationships xmlns="http://schemas.openxmlformats.org/package/2006/relationships"><Relationship Id="rId3" Type="http://schemas.openxmlformats.org/officeDocument/2006/relationships/image" Target="../media/image59.PNG" /><Relationship Id="rId2" Type="http://schemas.openxmlformats.org/officeDocument/2006/relationships/image" Target="../media/image61.jpeg" /><Relationship Id="rId1" Type="http://schemas.openxmlformats.org/officeDocument/2006/relationships/slideLayout" Target="../slideLayouts/slideLayout4.xml" /><Relationship Id="rId4" Type="http://schemas.openxmlformats.org/officeDocument/2006/relationships/image" Target="../media/image62.PNG" /></Relationships>
</file>

<file path=ppt/slides/_rels/slide28.xml.rels><?xml version="1.0" encoding="UTF-8" standalone="yes"?>
<Relationships xmlns="http://schemas.openxmlformats.org/package/2006/relationships"><Relationship Id="rId2" Type="http://schemas.openxmlformats.org/officeDocument/2006/relationships/image" Target="../media/image63.PNG" /><Relationship Id="rId1" Type="http://schemas.openxmlformats.org/officeDocument/2006/relationships/slideLayout" Target="../slideLayouts/slideLayout4.xml" /></Relationships>
</file>

<file path=ppt/slides/_rels/slide29.xml.rels><?xml version="1.0" encoding="UTF-8" standalone="yes"?>
<Relationships xmlns="http://schemas.openxmlformats.org/package/2006/relationships"><Relationship Id="rId3" Type="http://schemas.openxmlformats.org/officeDocument/2006/relationships/image" Target="../media/image65.PNG" /><Relationship Id="rId2" Type="http://schemas.openxmlformats.org/officeDocument/2006/relationships/image" Target="../media/image64.jpeg"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4.xml" /></Relationships>
</file>

<file path=ppt/slides/_rels/slide30.xml.rels><?xml version="1.0" encoding="UTF-8" standalone="yes"?>
<Relationships xmlns="http://schemas.openxmlformats.org/package/2006/relationships"><Relationship Id="rId3" Type="http://schemas.openxmlformats.org/officeDocument/2006/relationships/image" Target="../media/image67.PNG" /><Relationship Id="rId2" Type="http://schemas.openxmlformats.org/officeDocument/2006/relationships/image" Target="../media/image66.PNG" /><Relationship Id="rId1" Type="http://schemas.openxmlformats.org/officeDocument/2006/relationships/slideLayout" Target="../slideLayouts/slideLayout4.xml" /></Relationships>
</file>

<file path=ppt/slides/_rels/slide31.xml.rels><?xml version="1.0" encoding="UTF-8" standalone="yes"?>
<Relationships xmlns="http://schemas.openxmlformats.org/package/2006/relationships"><Relationship Id="rId2" Type="http://schemas.openxmlformats.org/officeDocument/2006/relationships/image" Target="../media/image68.PNG" /><Relationship Id="rId1" Type="http://schemas.openxmlformats.org/officeDocument/2006/relationships/slideLayout" Target="../slideLayouts/slideLayout4.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3.xml.rels><?xml version="1.0" encoding="UTF-8" standalone="yes"?>
<Relationships xmlns="http://schemas.openxmlformats.org/package/2006/relationships"><Relationship Id="rId3" Type="http://schemas.openxmlformats.org/officeDocument/2006/relationships/image" Target="../media/image69.jpeg" /><Relationship Id="rId7" Type="http://schemas.openxmlformats.org/officeDocument/2006/relationships/image" Target="../media/image70.PNG" /><Relationship Id="rId2" Type="http://schemas.openxmlformats.org/officeDocument/2006/relationships/image" Target="../media/image31.jpeg" /><Relationship Id="rId1" Type="http://schemas.openxmlformats.org/officeDocument/2006/relationships/slideLayout" Target="../slideLayouts/slideLayout4.xml" /><Relationship Id="rId6" Type="http://schemas.openxmlformats.org/officeDocument/2006/relationships/image" Target="../media/image59.PNG" /><Relationship Id="rId5" Type="http://schemas.openxmlformats.org/officeDocument/2006/relationships/image" Target="../media/image33.png" /><Relationship Id="rId4" Type="http://schemas.openxmlformats.org/officeDocument/2006/relationships/image" Target="../media/image22.jpeg" /></Relationships>
</file>

<file path=ppt/slides/_rels/slide34.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71.jpeg" /><Relationship Id="rId1" Type="http://schemas.openxmlformats.org/officeDocument/2006/relationships/slideLayout" Target="../slideLayouts/slideLayout4.xml" /><Relationship Id="rId5" Type="http://schemas.openxmlformats.org/officeDocument/2006/relationships/image" Target="../media/image70.PNG" /><Relationship Id="rId4" Type="http://schemas.openxmlformats.org/officeDocument/2006/relationships/image" Target="../media/image33.png" /></Relationships>
</file>

<file path=ppt/slides/_rels/slide35.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71.jpeg" /><Relationship Id="rId1" Type="http://schemas.openxmlformats.org/officeDocument/2006/relationships/slideLayout" Target="../slideLayouts/slideLayout4.xml" /><Relationship Id="rId5" Type="http://schemas.openxmlformats.org/officeDocument/2006/relationships/image" Target="../media/image70.PNG" /><Relationship Id="rId4" Type="http://schemas.openxmlformats.org/officeDocument/2006/relationships/image" Target="../media/image33.png"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7.xml.rels><?xml version="1.0" encoding="UTF-8" standalone="yes"?>
<Relationships xmlns="http://schemas.openxmlformats.org/package/2006/relationships"><Relationship Id="rId3" Type="http://schemas.openxmlformats.org/officeDocument/2006/relationships/image" Target="../media/image73.jpeg" /><Relationship Id="rId2" Type="http://schemas.openxmlformats.org/officeDocument/2006/relationships/image" Target="../media/image72.PNG" /><Relationship Id="rId1" Type="http://schemas.openxmlformats.org/officeDocument/2006/relationships/slideLayout" Target="../slideLayouts/slideLayout5.xml" /><Relationship Id="rId4" Type="http://schemas.openxmlformats.org/officeDocument/2006/relationships/image" Target="../media/image33.png" /></Relationships>
</file>

<file path=ppt/slides/_rels/slide38.xml.rels><?xml version="1.0" encoding="UTF-8" standalone="yes"?>
<Relationships xmlns="http://schemas.openxmlformats.org/package/2006/relationships"><Relationship Id="rId3" Type="http://schemas.openxmlformats.org/officeDocument/2006/relationships/image" Target="../media/image33.png" /><Relationship Id="rId7" Type="http://schemas.openxmlformats.org/officeDocument/2006/relationships/image" Target="../media/image76.png" /><Relationship Id="rId2" Type="http://schemas.openxmlformats.org/officeDocument/2006/relationships/image" Target="../media/image73.jpeg" /><Relationship Id="rId1" Type="http://schemas.openxmlformats.org/officeDocument/2006/relationships/slideLayout" Target="../slideLayouts/slideLayout5.xml" /><Relationship Id="rId6" Type="http://schemas.openxmlformats.org/officeDocument/2006/relationships/image" Target="../media/image75.png" /><Relationship Id="rId5" Type="http://schemas.openxmlformats.org/officeDocument/2006/relationships/image" Target="../media/image74.png" /><Relationship Id="rId4" Type="http://schemas.openxmlformats.org/officeDocument/2006/relationships/image" Target="../media/image72.PNG" /></Relationships>
</file>

<file path=ppt/slides/_rels/slide39.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image" Target="../media/image73.jpeg" /><Relationship Id="rId1" Type="http://schemas.openxmlformats.org/officeDocument/2006/relationships/slideLayout" Target="../slideLayouts/slideLayout5.xml" /><Relationship Id="rId6" Type="http://schemas.openxmlformats.org/officeDocument/2006/relationships/image" Target="../media/image75.png" /><Relationship Id="rId5" Type="http://schemas.openxmlformats.org/officeDocument/2006/relationships/image" Target="../media/image74.png" /><Relationship Id="rId4" Type="http://schemas.openxmlformats.org/officeDocument/2006/relationships/image" Target="../media/image72.PNG" /></Relationships>
</file>

<file path=ppt/slides/_rels/slide4.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4.xml" /><Relationship Id="rId6" Type="http://schemas.openxmlformats.org/officeDocument/2006/relationships/image" Target="../media/image15.png" /><Relationship Id="rId5" Type="http://schemas.openxmlformats.org/officeDocument/2006/relationships/image" Target="../media/image14.png" /><Relationship Id="rId4" Type="http://schemas.openxmlformats.org/officeDocument/2006/relationships/image" Target="../media/image13.jpeg" /></Relationships>
</file>

<file path=ppt/slides/_rels/slide40.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77.PNG" /><Relationship Id="rId1" Type="http://schemas.openxmlformats.org/officeDocument/2006/relationships/slideLayout" Target="../slideLayouts/slideLayout4.xml" /></Relationships>
</file>

<file path=ppt/slides/_rels/slide41.xml.rels><?xml version="1.0" encoding="UTF-8" standalone="yes"?>
<Relationships xmlns="http://schemas.openxmlformats.org/package/2006/relationships"><Relationship Id="rId2" Type="http://schemas.openxmlformats.org/officeDocument/2006/relationships/image" Target="../media/image78.PNG" /><Relationship Id="rId1" Type="http://schemas.openxmlformats.org/officeDocument/2006/relationships/slideLayout" Target="../slideLayouts/slideLayout4.xml" /></Relationships>
</file>

<file path=ppt/slides/_rels/slide42.xml.rels><?xml version="1.0" encoding="UTF-8" standalone="yes"?>
<Relationships xmlns="http://schemas.openxmlformats.org/package/2006/relationships"><Relationship Id="rId2" Type="http://schemas.openxmlformats.org/officeDocument/2006/relationships/image" Target="../media/image79.png" /><Relationship Id="rId1" Type="http://schemas.openxmlformats.org/officeDocument/2006/relationships/slideLayout" Target="../slideLayouts/slideLayout4.xml" /></Relationships>
</file>

<file path=ppt/slides/_rels/slide43.xml.rels><?xml version="1.0" encoding="UTF-8" standalone="yes"?>
<Relationships xmlns="http://schemas.openxmlformats.org/package/2006/relationships"><Relationship Id="rId3" Type="http://schemas.openxmlformats.org/officeDocument/2006/relationships/image" Target="../media/image81.png" /><Relationship Id="rId2" Type="http://schemas.openxmlformats.org/officeDocument/2006/relationships/image" Target="../media/image80.png" /><Relationship Id="rId1" Type="http://schemas.openxmlformats.org/officeDocument/2006/relationships/slideLayout" Target="../slideLayouts/slideLayout4.xml" /><Relationship Id="rId4" Type="http://schemas.openxmlformats.org/officeDocument/2006/relationships/image" Target="../media/image82.png" /></Relationships>
</file>

<file path=ppt/slides/_rels/slide44.xml.rels><?xml version="1.0" encoding="UTF-8" standalone="yes"?>
<Relationships xmlns="http://schemas.openxmlformats.org/package/2006/relationships"><Relationship Id="rId2" Type="http://schemas.openxmlformats.org/officeDocument/2006/relationships/image" Target="../media/image77.PNG" /><Relationship Id="rId1" Type="http://schemas.openxmlformats.org/officeDocument/2006/relationships/slideLayout" Target="../slideLayouts/slideLayout4.xml" /></Relationships>
</file>

<file path=ppt/slides/_rels/slide45.xml.rels><?xml version="1.0" encoding="UTF-8" standalone="yes"?>
<Relationships xmlns="http://schemas.openxmlformats.org/package/2006/relationships"><Relationship Id="rId2" Type="http://schemas.openxmlformats.org/officeDocument/2006/relationships/image" Target="../media/image83.jpeg" /><Relationship Id="rId1" Type="http://schemas.openxmlformats.org/officeDocument/2006/relationships/slideLayout" Target="../slideLayouts/slideLayout4.xml" /></Relationships>
</file>

<file path=ppt/slides/_rels/slide46.xml.rels><?xml version="1.0" encoding="UTF-8" standalone="yes"?>
<Relationships xmlns="http://schemas.openxmlformats.org/package/2006/relationships"><Relationship Id="rId2" Type="http://schemas.openxmlformats.org/officeDocument/2006/relationships/image" Target="../media/image77.PNG" /><Relationship Id="rId1" Type="http://schemas.openxmlformats.org/officeDocument/2006/relationships/slideLayout" Target="../slideLayouts/slideLayout4.xml" /></Relationships>
</file>

<file path=ppt/slides/_rels/slide47.xml.rels><?xml version="1.0" encoding="UTF-8" standalone="yes"?>
<Relationships xmlns="http://schemas.openxmlformats.org/package/2006/relationships"><Relationship Id="rId2" Type="http://schemas.openxmlformats.org/officeDocument/2006/relationships/image" Target="../media/image84.PNG" /><Relationship Id="rId1" Type="http://schemas.openxmlformats.org/officeDocument/2006/relationships/slideLayout" Target="../slideLayouts/slideLayout4.xml" /></Relationships>
</file>

<file path=ppt/slides/_rels/slide48.xml.rels><?xml version="1.0" encoding="UTF-8" standalone="yes"?>
<Relationships xmlns="http://schemas.openxmlformats.org/package/2006/relationships"><Relationship Id="rId2" Type="http://schemas.openxmlformats.org/officeDocument/2006/relationships/image" Target="../media/image85.jpeg" /><Relationship Id="rId1" Type="http://schemas.openxmlformats.org/officeDocument/2006/relationships/slideLayout" Target="../slideLayouts/slideLayout4.xml" /></Relationships>
</file>

<file path=ppt/slides/_rels/slide49.xml.rels><?xml version="1.0" encoding="UTF-8" standalone="yes"?>
<Relationships xmlns="http://schemas.openxmlformats.org/package/2006/relationships"><Relationship Id="rId2" Type="http://schemas.openxmlformats.org/officeDocument/2006/relationships/image" Target="../media/image77.PN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jpeg" /><Relationship Id="rId1" Type="http://schemas.openxmlformats.org/officeDocument/2006/relationships/slideLayout" Target="../slideLayouts/slideLayout4.xml" /><Relationship Id="rId4" Type="http://schemas.openxmlformats.org/officeDocument/2006/relationships/image" Target="../media/image18.png" /></Relationships>
</file>

<file path=ppt/slides/_rels/slide50.xml.rels><?xml version="1.0" encoding="UTF-8" standalone="yes"?>
<Relationships xmlns="http://schemas.openxmlformats.org/package/2006/relationships"><Relationship Id="rId2" Type="http://schemas.openxmlformats.org/officeDocument/2006/relationships/image" Target="../media/image86.jpeg" /><Relationship Id="rId1" Type="http://schemas.openxmlformats.org/officeDocument/2006/relationships/slideLayout" Target="../slideLayouts/slideLayout4.xml" /></Relationships>
</file>

<file path=ppt/slides/_rels/slide51.xml.rels><?xml version="1.0" encoding="UTF-8" standalone="yes"?>
<Relationships xmlns="http://schemas.openxmlformats.org/package/2006/relationships"><Relationship Id="rId2" Type="http://schemas.openxmlformats.org/officeDocument/2006/relationships/image" Target="../media/image77.PNG" /><Relationship Id="rId1" Type="http://schemas.openxmlformats.org/officeDocument/2006/relationships/slideLayout" Target="../slideLayouts/slideLayout4.xml" /></Relationships>
</file>

<file path=ppt/slides/_rels/slide52.xml.rels><?xml version="1.0" encoding="UTF-8" standalone="yes"?>
<Relationships xmlns="http://schemas.openxmlformats.org/package/2006/relationships"><Relationship Id="rId2" Type="http://schemas.openxmlformats.org/officeDocument/2006/relationships/image" Target="../media/image87.PNG" /><Relationship Id="rId1" Type="http://schemas.openxmlformats.org/officeDocument/2006/relationships/slideLayout" Target="../slideLayouts/slideLayout4.xml" /></Relationships>
</file>

<file path=ppt/slides/_rels/slide53.xml.rels><?xml version="1.0" encoding="UTF-8" standalone="yes"?>
<Relationships xmlns="http://schemas.openxmlformats.org/package/2006/relationships"><Relationship Id="rId2" Type="http://schemas.openxmlformats.org/officeDocument/2006/relationships/image" Target="../media/image88.PNG" /><Relationship Id="rId1" Type="http://schemas.openxmlformats.org/officeDocument/2006/relationships/slideLayout" Target="../slideLayouts/slideLayout4.xml" /></Relationships>
</file>

<file path=ppt/slides/_rels/slide54.xml.rels><?xml version="1.0" encoding="UTF-8" standalone="yes"?>
<Relationships xmlns="http://schemas.openxmlformats.org/package/2006/relationships"><Relationship Id="rId2" Type="http://schemas.openxmlformats.org/officeDocument/2006/relationships/image" Target="../media/image89.PNG" /><Relationship Id="rId1" Type="http://schemas.openxmlformats.org/officeDocument/2006/relationships/slideLayout" Target="../slideLayouts/slideLayout4.xml" /></Relationships>
</file>

<file path=ppt/slides/_rels/slide55.xml.rels><?xml version="1.0" encoding="UTF-8" standalone="yes"?>
<Relationships xmlns="http://schemas.openxmlformats.org/package/2006/relationships"><Relationship Id="rId2" Type="http://schemas.openxmlformats.org/officeDocument/2006/relationships/image" Target="../media/image90.PNG" /><Relationship Id="rId1" Type="http://schemas.openxmlformats.org/officeDocument/2006/relationships/slideLayout" Target="../slideLayouts/slideLayout4.xml" /></Relationships>
</file>

<file path=ppt/slides/_rels/slide56.xml.rels><?xml version="1.0" encoding="UTF-8" standalone="yes"?>
<Relationships xmlns="http://schemas.openxmlformats.org/package/2006/relationships"><Relationship Id="rId2" Type="http://schemas.openxmlformats.org/officeDocument/2006/relationships/image" Target="../media/image91.PNG" /><Relationship Id="rId1" Type="http://schemas.openxmlformats.org/officeDocument/2006/relationships/slideLayout" Target="../slideLayouts/slideLayout4.xml" /></Relationships>
</file>

<file path=ppt/slides/_rels/slide57.xml.rels><?xml version="1.0" encoding="UTF-8" standalone="yes"?>
<Relationships xmlns="http://schemas.openxmlformats.org/package/2006/relationships"><Relationship Id="rId2" Type="http://schemas.openxmlformats.org/officeDocument/2006/relationships/image" Target="../media/image92.PNG" /><Relationship Id="rId1" Type="http://schemas.openxmlformats.org/officeDocument/2006/relationships/slideLayout" Target="../slideLayouts/slideLayout4.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59.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image" Target="../media/image93.jpe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PNG" /><Relationship Id="rId1" Type="http://schemas.openxmlformats.org/officeDocument/2006/relationships/slideLayout" Target="../slideLayouts/slideLayout4.xml" /></Relationships>
</file>

<file path=ppt/slides/_rels/slide60.xml.rels><?xml version="1.0" encoding="UTF-8" standalone="yes"?>
<Relationships xmlns="http://schemas.openxmlformats.org/package/2006/relationships"><Relationship Id="rId3" Type="http://schemas.openxmlformats.org/officeDocument/2006/relationships/image" Target="../media/image95.PNG" /><Relationship Id="rId2" Type="http://schemas.openxmlformats.org/officeDocument/2006/relationships/image" Target="../media/image94.PNG" /><Relationship Id="rId1" Type="http://schemas.openxmlformats.org/officeDocument/2006/relationships/slideLayout" Target="../slideLayouts/slideLayout4.xml" /><Relationship Id="rId4" Type="http://schemas.openxmlformats.org/officeDocument/2006/relationships/image" Target="../media/image96.PNG" /></Relationships>
</file>

<file path=ppt/slides/_rels/slide61.xml.rels><?xml version="1.0" encoding="UTF-8" standalone="yes"?>
<Relationships xmlns="http://schemas.openxmlformats.org/package/2006/relationships"><Relationship Id="rId3" Type="http://schemas.openxmlformats.org/officeDocument/2006/relationships/image" Target="../media/image98.PNG" /><Relationship Id="rId2" Type="http://schemas.openxmlformats.org/officeDocument/2006/relationships/image" Target="../media/image97.PNG" /><Relationship Id="rId1" Type="http://schemas.openxmlformats.org/officeDocument/2006/relationships/slideLayout" Target="../slideLayouts/slideLayout4.xml" /></Relationships>
</file>

<file path=ppt/slides/_rels/slide62.xml.rels><?xml version="1.0" encoding="UTF-8" standalone="yes"?>
<Relationships xmlns="http://schemas.openxmlformats.org/package/2006/relationships"><Relationship Id="rId3" Type="http://schemas.openxmlformats.org/officeDocument/2006/relationships/image" Target="../media/image93.jpeg" /><Relationship Id="rId2" Type="http://schemas.openxmlformats.org/officeDocument/2006/relationships/image" Target="../media/image99.PNG" /><Relationship Id="rId1" Type="http://schemas.openxmlformats.org/officeDocument/2006/relationships/slideLayout" Target="../slideLayouts/slideLayout4.xml" /></Relationships>
</file>

<file path=ppt/slides/_rels/slide63.xml.rels><?xml version="1.0" encoding="UTF-8" standalone="yes"?>
<Relationships xmlns="http://schemas.openxmlformats.org/package/2006/relationships"><Relationship Id="rId2" Type="http://schemas.openxmlformats.org/officeDocument/2006/relationships/image" Target="../media/image100.PNG" /><Relationship Id="rId1" Type="http://schemas.openxmlformats.org/officeDocument/2006/relationships/slideLayout" Target="../slideLayouts/slideLayout4.xml" /></Relationships>
</file>

<file path=ppt/slides/_rels/slide64.xml.rels><?xml version="1.0" encoding="UTF-8" standalone="yes"?>
<Relationships xmlns="http://schemas.openxmlformats.org/package/2006/relationships"><Relationship Id="rId3" Type="http://schemas.openxmlformats.org/officeDocument/2006/relationships/image" Target="../media/image102.png" /><Relationship Id="rId2" Type="http://schemas.openxmlformats.org/officeDocument/2006/relationships/image" Target="../media/image101.png" /><Relationship Id="rId1" Type="http://schemas.openxmlformats.org/officeDocument/2006/relationships/slideLayout" Target="../slideLayouts/slideLayout4.xml" /><Relationship Id="rId5" Type="http://schemas.openxmlformats.org/officeDocument/2006/relationships/image" Target="../media/image104.PNG" /><Relationship Id="rId4" Type="http://schemas.openxmlformats.org/officeDocument/2006/relationships/image" Target="../media/image103.PNG" /></Relationships>
</file>

<file path=ppt/slides/_rels/slide65.xml.rels><?xml version="1.0" encoding="UTF-8" standalone="yes"?>
<Relationships xmlns="http://schemas.openxmlformats.org/package/2006/relationships"><Relationship Id="rId2" Type="http://schemas.openxmlformats.org/officeDocument/2006/relationships/image" Target="../media/image105.PNG" /><Relationship Id="rId1" Type="http://schemas.openxmlformats.org/officeDocument/2006/relationships/slideLayout" Target="../slideLayouts/slideLayout4.xml" /></Relationships>
</file>

<file path=ppt/slides/_rels/slide66.xml.rels><?xml version="1.0" encoding="UTF-8" standalone="yes"?>
<Relationships xmlns="http://schemas.openxmlformats.org/package/2006/relationships"><Relationship Id="rId3" Type="http://schemas.openxmlformats.org/officeDocument/2006/relationships/image" Target="../media/image107.png" /><Relationship Id="rId2" Type="http://schemas.openxmlformats.org/officeDocument/2006/relationships/image" Target="../media/image106.PNG" /><Relationship Id="rId1" Type="http://schemas.openxmlformats.org/officeDocument/2006/relationships/slideLayout" Target="../slideLayouts/slideLayout4.xml" /><Relationship Id="rId4" Type="http://schemas.openxmlformats.org/officeDocument/2006/relationships/image" Target="../media/image108.png" /></Relationships>
</file>

<file path=ppt/slides/_rels/slide67.xml.rels><?xml version="1.0" encoding="UTF-8" standalone="yes"?>
<Relationships xmlns="http://schemas.openxmlformats.org/package/2006/relationships"><Relationship Id="rId3" Type="http://schemas.openxmlformats.org/officeDocument/2006/relationships/image" Target="../media/image110.png" /><Relationship Id="rId2" Type="http://schemas.openxmlformats.org/officeDocument/2006/relationships/image" Target="../media/image109.PNG" /><Relationship Id="rId1" Type="http://schemas.openxmlformats.org/officeDocument/2006/relationships/slideLayout" Target="../slideLayouts/slideLayout4.xml" /></Relationships>
</file>

<file path=ppt/slides/_rels/slide68.xml.rels><?xml version="1.0" encoding="UTF-8" standalone="yes"?>
<Relationships xmlns="http://schemas.openxmlformats.org/package/2006/relationships"><Relationship Id="rId3" Type="http://schemas.openxmlformats.org/officeDocument/2006/relationships/image" Target="../media/image111.png" /><Relationship Id="rId2" Type="http://schemas.openxmlformats.org/officeDocument/2006/relationships/image" Target="../media/image106.PNG" /><Relationship Id="rId1" Type="http://schemas.openxmlformats.org/officeDocument/2006/relationships/slideLayout" Target="../slideLayouts/slideLayout4.xml" /></Relationships>
</file>

<file path=ppt/slides/_rels/slide69.xml.rels><?xml version="1.0" encoding="UTF-8" standalone="yes"?>
<Relationships xmlns="http://schemas.openxmlformats.org/package/2006/relationships"><Relationship Id="rId2" Type="http://schemas.openxmlformats.org/officeDocument/2006/relationships/image" Target="../media/image112.PNG"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PNG" /><Relationship Id="rId1" Type="http://schemas.openxmlformats.org/officeDocument/2006/relationships/slideLayout" Target="../slideLayouts/slideLayout4.xml" /><Relationship Id="rId4" Type="http://schemas.openxmlformats.org/officeDocument/2006/relationships/image" Target="../media/image23.png" /></Relationships>
</file>

<file path=ppt/slides/_rels/slide70.xml.rels><?xml version="1.0" encoding="UTF-8" standalone="yes"?>
<Relationships xmlns="http://schemas.openxmlformats.org/package/2006/relationships"><Relationship Id="rId2" Type="http://schemas.openxmlformats.org/officeDocument/2006/relationships/image" Target="../media/image112.PNG" /><Relationship Id="rId1" Type="http://schemas.openxmlformats.org/officeDocument/2006/relationships/slideLayout" Target="../slideLayouts/slideLayout4.xml" /></Relationships>
</file>

<file path=ppt/slides/_rels/slide71.xml.rels><?xml version="1.0" encoding="UTF-8" standalone="yes"?>
<Relationships xmlns="http://schemas.openxmlformats.org/package/2006/relationships"><Relationship Id="rId2" Type="http://schemas.openxmlformats.org/officeDocument/2006/relationships/image" Target="../media/image106.PNG" /><Relationship Id="rId1" Type="http://schemas.openxmlformats.org/officeDocument/2006/relationships/slideLayout" Target="../slideLayouts/slideLayout4.xml" /></Relationships>
</file>

<file path=ppt/slides/_rels/slide72.xml.rels><?xml version="1.0" encoding="UTF-8" standalone="yes"?>
<Relationships xmlns="http://schemas.openxmlformats.org/package/2006/relationships"><Relationship Id="rId3" Type="http://schemas.openxmlformats.org/officeDocument/2006/relationships/image" Target="../media/image114.png" /><Relationship Id="rId2" Type="http://schemas.openxmlformats.org/officeDocument/2006/relationships/image" Target="../media/image113.PNG" /><Relationship Id="rId1" Type="http://schemas.openxmlformats.org/officeDocument/2006/relationships/slideLayout" Target="../slideLayouts/slideLayout4.xml" /></Relationships>
</file>

<file path=ppt/slides/_rels/slide73.xml.rels><?xml version="1.0" encoding="UTF-8" standalone="yes"?>
<Relationships xmlns="http://schemas.openxmlformats.org/package/2006/relationships"><Relationship Id="rId3" Type="http://schemas.openxmlformats.org/officeDocument/2006/relationships/image" Target="../media/image115.png" /><Relationship Id="rId2" Type="http://schemas.openxmlformats.org/officeDocument/2006/relationships/image" Target="../media/image106.PNG" /><Relationship Id="rId1" Type="http://schemas.openxmlformats.org/officeDocument/2006/relationships/slideLayout" Target="../slideLayouts/slideLayout4.xml" /><Relationship Id="rId4" Type="http://schemas.openxmlformats.org/officeDocument/2006/relationships/image" Target="../media/image116.png" /></Relationships>
</file>

<file path=ppt/slides/_rels/slide74.xml.rels><?xml version="1.0" encoding="UTF-8" standalone="yes"?>
<Relationships xmlns="http://schemas.openxmlformats.org/package/2006/relationships"><Relationship Id="rId3" Type="http://schemas.openxmlformats.org/officeDocument/2006/relationships/image" Target="../media/image118.png" /><Relationship Id="rId2" Type="http://schemas.openxmlformats.org/officeDocument/2006/relationships/image" Target="../media/image117.PNG" /><Relationship Id="rId1" Type="http://schemas.openxmlformats.org/officeDocument/2006/relationships/slideLayout" Target="../slideLayouts/slideLayout4.xml" /><Relationship Id="rId4" Type="http://schemas.openxmlformats.org/officeDocument/2006/relationships/image" Target="../media/image119.png" /></Relationships>
</file>

<file path=ppt/slides/_rels/slide75.xml.rels><?xml version="1.0" encoding="UTF-8" standalone="yes"?>
<Relationships xmlns="http://schemas.openxmlformats.org/package/2006/relationships"><Relationship Id="rId3" Type="http://schemas.openxmlformats.org/officeDocument/2006/relationships/image" Target="../media/image121.jpeg" /><Relationship Id="rId2" Type="http://schemas.openxmlformats.org/officeDocument/2006/relationships/image" Target="../media/image120.PNG" /><Relationship Id="rId1" Type="http://schemas.openxmlformats.org/officeDocument/2006/relationships/slideLayout" Target="../slideLayouts/slideLayout4.xml" /></Relationships>
</file>

<file path=ppt/slides/_rels/slide76.xml.rels><?xml version="1.0" encoding="UTF-8" standalone="yes"?>
<Relationships xmlns="http://schemas.openxmlformats.org/package/2006/relationships"><Relationship Id="rId3" Type="http://schemas.openxmlformats.org/officeDocument/2006/relationships/image" Target="../media/image123.PNG" /><Relationship Id="rId2" Type="http://schemas.openxmlformats.org/officeDocument/2006/relationships/image" Target="../media/image122.PNG" /><Relationship Id="rId1" Type="http://schemas.openxmlformats.org/officeDocument/2006/relationships/slideLayout" Target="../slideLayouts/slideLayout4.xml" /></Relationships>
</file>

<file path=ppt/slides/_rels/slide77.xml.rels><?xml version="1.0" encoding="UTF-8" standalone="yes"?>
<Relationships xmlns="http://schemas.openxmlformats.org/package/2006/relationships"><Relationship Id="rId3" Type="http://schemas.openxmlformats.org/officeDocument/2006/relationships/image" Target="../media/image125.png" /><Relationship Id="rId2" Type="http://schemas.openxmlformats.org/officeDocument/2006/relationships/image" Target="../media/image124.PNG" /><Relationship Id="rId1" Type="http://schemas.openxmlformats.org/officeDocument/2006/relationships/slideLayout" Target="../slideLayouts/slideLayout4.xml" /><Relationship Id="rId5" Type="http://schemas.openxmlformats.org/officeDocument/2006/relationships/image" Target="../media/image118.png" /><Relationship Id="rId4" Type="http://schemas.openxmlformats.org/officeDocument/2006/relationships/image" Target="../media/image126.png" /></Relationships>
</file>

<file path=ppt/slides/_rels/slide78.xml.rels><?xml version="1.0" encoding="UTF-8" standalone="yes"?>
<Relationships xmlns="http://schemas.openxmlformats.org/package/2006/relationships"><Relationship Id="rId3" Type="http://schemas.openxmlformats.org/officeDocument/2006/relationships/image" Target="../media/image128.png" /><Relationship Id="rId2" Type="http://schemas.openxmlformats.org/officeDocument/2006/relationships/image" Target="../media/image127.PNG" /><Relationship Id="rId1" Type="http://schemas.openxmlformats.org/officeDocument/2006/relationships/slideLayout" Target="../slideLayouts/slideLayout4.xml" /><Relationship Id="rId5" Type="http://schemas.openxmlformats.org/officeDocument/2006/relationships/image" Target="../media/image130.png" /><Relationship Id="rId4" Type="http://schemas.openxmlformats.org/officeDocument/2006/relationships/image" Target="../media/image129.PNG" /></Relationships>
</file>

<file path=ppt/slides/_rels/slide79.xml.rels><?xml version="1.0" encoding="UTF-8" standalone="yes"?>
<Relationships xmlns="http://schemas.openxmlformats.org/package/2006/relationships"><Relationship Id="rId3" Type="http://schemas.openxmlformats.org/officeDocument/2006/relationships/image" Target="../media/image132.png" /><Relationship Id="rId2" Type="http://schemas.openxmlformats.org/officeDocument/2006/relationships/image" Target="../media/image131.PNG" /><Relationship Id="rId1" Type="http://schemas.openxmlformats.org/officeDocument/2006/relationships/slideLayout" Target="../slideLayouts/slideLayout4.xml" /><Relationship Id="rId4" Type="http://schemas.openxmlformats.org/officeDocument/2006/relationships/image" Target="../media/image133.PNG" /></Relationships>
</file>

<file path=ppt/slides/_rels/slide8.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4.xml" /></Relationships>
</file>

<file path=ppt/slides/_rels/slide80.xml.rels><?xml version="1.0" encoding="UTF-8" standalone="yes"?>
<Relationships xmlns="http://schemas.openxmlformats.org/package/2006/relationships"><Relationship Id="rId3" Type="http://schemas.openxmlformats.org/officeDocument/2006/relationships/image" Target="../media/image125.png" /><Relationship Id="rId7" Type="http://schemas.openxmlformats.org/officeDocument/2006/relationships/image" Target="../media/image132.png" /><Relationship Id="rId2" Type="http://schemas.openxmlformats.org/officeDocument/2006/relationships/image" Target="../media/image118.png" /><Relationship Id="rId1" Type="http://schemas.openxmlformats.org/officeDocument/2006/relationships/slideLayout" Target="../slideLayouts/slideLayout4.xml" /><Relationship Id="rId6" Type="http://schemas.openxmlformats.org/officeDocument/2006/relationships/image" Target="../media/image130.png" /><Relationship Id="rId5" Type="http://schemas.openxmlformats.org/officeDocument/2006/relationships/image" Target="../media/image128.png" /><Relationship Id="rId4" Type="http://schemas.openxmlformats.org/officeDocument/2006/relationships/image" Target="../media/image126.png"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86.xml.rels><?xml version="1.0" encoding="UTF-8" standalone="yes"?>
<Relationships xmlns="http://schemas.openxmlformats.org/package/2006/relationships"><Relationship Id="rId2" Type="http://schemas.openxmlformats.org/officeDocument/2006/relationships/image" Target="../media/image134.PNG" /><Relationship Id="rId1" Type="http://schemas.openxmlformats.org/officeDocument/2006/relationships/slideLayout" Target="../slideLayouts/slideLayout4.xml" /></Relationships>
</file>

<file path=ppt/slides/_rels/slide87.xml.rels><?xml version="1.0" encoding="UTF-8" standalone="yes"?>
<Relationships xmlns="http://schemas.openxmlformats.org/package/2006/relationships"><Relationship Id="rId2" Type="http://schemas.openxmlformats.org/officeDocument/2006/relationships/image" Target="../media/image135.PNG" /><Relationship Id="rId1" Type="http://schemas.openxmlformats.org/officeDocument/2006/relationships/slideLayout" Target="../slideLayouts/slideLayout4.xml" /></Relationships>
</file>

<file path=ppt/slides/_rels/slide88.xml.rels><?xml version="1.0" encoding="UTF-8" standalone="yes"?>
<Relationships xmlns="http://schemas.openxmlformats.org/package/2006/relationships"><Relationship Id="rId2" Type="http://schemas.openxmlformats.org/officeDocument/2006/relationships/image" Target="../media/image136.PNG" /><Relationship Id="rId1" Type="http://schemas.openxmlformats.org/officeDocument/2006/relationships/slideLayout" Target="../slideLayouts/slideLayout4.xml" /></Relationships>
</file>

<file path=ppt/slides/_rels/slide89.xml.rels><?xml version="1.0" encoding="UTF-8" standalone="yes"?>
<Relationships xmlns="http://schemas.openxmlformats.org/package/2006/relationships"><Relationship Id="rId3" Type="http://schemas.openxmlformats.org/officeDocument/2006/relationships/image" Target="../media/image138.PNG" /><Relationship Id="rId2" Type="http://schemas.openxmlformats.org/officeDocument/2006/relationships/image" Target="../media/image137.pn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jpeg" /><Relationship Id="rId1" Type="http://schemas.openxmlformats.org/officeDocument/2006/relationships/slideLayout" Target="../slideLayouts/slideLayout4.xml" /><Relationship Id="rId4" Type="http://schemas.openxmlformats.org/officeDocument/2006/relationships/image" Target="../media/image27.png" /></Relationships>
</file>

<file path=ppt/slides/_rels/slide90.xml.rels><?xml version="1.0" encoding="UTF-8" standalone="yes"?>
<Relationships xmlns="http://schemas.openxmlformats.org/package/2006/relationships"><Relationship Id="rId3" Type="http://schemas.openxmlformats.org/officeDocument/2006/relationships/image" Target="../media/image139.PNG" /><Relationship Id="rId2" Type="http://schemas.openxmlformats.org/officeDocument/2006/relationships/image" Target="../media/image137.png" /><Relationship Id="rId1" Type="http://schemas.openxmlformats.org/officeDocument/2006/relationships/slideLayout" Target="../slideLayouts/slideLayout4.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sz="quarter" idx="12"/>
          </p:nvPr>
        </p:nvSpPr>
        <p:spPr/>
        <p:txBody>
          <a:bodyPr/>
          <a:lstStyle/>
          <a:p>
            <a:pPr marL="0" indent="0">
              <a:buNone/>
            </a:pPr>
            <a:r>
              <a:rPr lang="zh-TW" altLang="en-US" dirty="0"/>
              <a:t>西門子控制器</a:t>
            </a:r>
            <a:br>
              <a:rPr lang="en-US" altLang="zh-TW" dirty="0"/>
            </a:br>
            <a:r>
              <a:rPr lang="zh-TW" altLang="en-US" dirty="0"/>
              <a:t>基本操作介紹</a:t>
            </a:r>
          </a:p>
        </p:txBody>
      </p:sp>
      <p:sp>
        <p:nvSpPr>
          <p:cNvPr id="8" name="內容版面配置區 7"/>
          <p:cNvSpPr>
            <a:spLocks noGrp="1"/>
          </p:cNvSpPr>
          <p:nvPr>
            <p:ph sz="quarter" idx="13"/>
          </p:nvPr>
        </p:nvSpPr>
        <p:spPr/>
        <p:txBody>
          <a:bodyPr/>
          <a:lstStyle/>
          <a:p>
            <a:pPr marL="0" indent="0">
              <a:buNone/>
            </a:pPr>
            <a:r>
              <a:rPr lang="zh-TW" altLang="en-US" dirty="0"/>
              <a:t>講師：廖晉賢</a:t>
            </a:r>
            <a:endParaRPr lang="en-US" altLang="zh-TW" dirty="0"/>
          </a:p>
          <a:p>
            <a:pPr marL="0" indent="0">
              <a:buNone/>
            </a:pPr>
            <a:r>
              <a:rPr lang="en-US" altLang="zh-TW"/>
              <a:t>2021.11.23</a:t>
            </a:r>
            <a:endParaRPr lang="zh-TW" altLang="en-US" dirty="0"/>
          </a:p>
        </p:txBody>
      </p:sp>
    </p:spTree>
    <p:extLst>
      <p:ext uri="{BB962C8B-B14F-4D97-AF65-F5344CB8AC3E}">
        <p14:creationId xmlns:p14="http://schemas.microsoft.com/office/powerpoint/2010/main" val="1063171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操作面板按鍵介紹</a:t>
            </a:r>
          </a:p>
        </p:txBody>
      </p:sp>
      <p:pic>
        <p:nvPicPr>
          <p:cNvPr id="2" name="內容版面配置區 1"/>
          <p:cNvPicPr>
            <a:picLocks noGrp="1" noChangeAspect="1"/>
          </p:cNvPicPr>
          <p:nvPr>
            <p:ph sz="quarter" idx="12"/>
          </p:nvPr>
        </p:nvPicPr>
        <p:blipFill>
          <a:blip r:embed="rId2"/>
          <a:stretch>
            <a:fillRect/>
          </a:stretch>
        </p:blipFill>
        <p:spPr>
          <a:xfrm>
            <a:off x="2347356" y="2380895"/>
            <a:ext cx="1247775" cy="819150"/>
          </a:xfrm>
          <a:prstGeom prst="rect">
            <a:avLst/>
          </a:prstGeom>
        </p:spPr>
      </p:pic>
      <p:grpSp>
        <p:nvGrpSpPr>
          <p:cNvPr id="5" name="群組 4"/>
          <p:cNvGrpSpPr/>
          <p:nvPr/>
        </p:nvGrpSpPr>
        <p:grpSpPr>
          <a:xfrm>
            <a:off x="612690" y="974643"/>
            <a:ext cx="5903526" cy="3162233"/>
            <a:chOff x="17519" y="874916"/>
            <a:chExt cx="5903526" cy="3162233"/>
          </a:xfrm>
        </p:grpSpPr>
        <p:cxnSp>
          <p:nvCxnSpPr>
            <p:cNvPr id="7" name="直線接點 6"/>
            <p:cNvCxnSpPr/>
            <p:nvPr/>
          </p:nvCxnSpPr>
          <p:spPr>
            <a:xfrm flipH="1" flipV="1">
              <a:off x="2019468" y="1059582"/>
              <a:ext cx="6626" cy="129614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1" name="直線接點 10"/>
            <p:cNvCxnSpPr/>
            <p:nvPr/>
          </p:nvCxnSpPr>
          <p:spPr>
            <a:xfrm>
              <a:off x="2019468" y="1059582"/>
              <a:ext cx="1177754"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3" name="直線接點 12"/>
            <p:cNvCxnSpPr/>
            <p:nvPr/>
          </p:nvCxnSpPr>
          <p:spPr>
            <a:xfrm flipV="1">
              <a:off x="2387575" y="1563638"/>
              <a:ext cx="0" cy="792088"/>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7" name="直線接點 16"/>
            <p:cNvCxnSpPr/>
            <p:nvPr/>
          </p:nvCxnSpPr>
          <p:spPr>
            <a:xfrm>
              <a:off x="2387575" y="1569672"/>
              <a:ext cx="809647"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9" name="直線接點 18"/>
            <p:cNvCxnSpPr/>
            <p:nvPr/>
          </p:nvCxnSpPr>
          <p:spPr>
            <a:xfrm flipV="1">
              <a:off x="2741573" y="1959682"/>
              <a:ext cx="0" cy="42167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1" name="直線接點 20"/>
            <p:cNvCxnSpPr/>
            <p:nvPr/>
          </p:nvCxnSpPr>
          <p:spPr>
            <a:xfrm>
              <a:off x="2747615" y="1961562"/>
              <a:ext cx="449607"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3" name="文字方塊 22"/>
            <p:cNvSpPr txBox="1"/>
            <p:nvPr/>
          </p:nvSpPr>
          <p:spPr>
            <a:xfrm>
              <a:off x="3190872" y="874916"/>
              <a:ext cx="2031325"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機械座標狀態顯示</a:t>
              </a:r>
            </a:p>
          </p:txBody>
        </p:sp>
        <p:sp>
          <p:nvSpPr>
            <p:cNvPr id="24" name="文字方塊 23"/>
            <p:cNvSpPr txBox="1"/>
            <p:nvPr/>
          </p:nvSpPr>
          <p:spPr>
            <a:xfrm>
              <a:off x="3197222" y="1366272"/>
              <a:ext cx="1107996"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程式編輯</a:t>
              </a:r>
            </a:p>
          </p:txBody>
        </p:sp>
        <p:sp>
          <p:nvSpPr>
            <p:cNvPr id="25" name="文字方塊 24"/>
            <p:cNvSpPr txBox="1"/>
            <p:nvPr/>
          </p:nvSpPr>
          <p:spPr>
            <a:xfrm>
              <a:off x="3197222" y="1801185"/>
              <a:ext cx="2723823"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工件座標、刀長補正設定</a:t>
              </a:r>
            </a:p>
          </p:txBody>
        </p:sp>
        <p:cxnSp>
          <p:nvCxnSpPr>
            <p:cNvPr id="26" name="直線接點 25"/>
            <p:cNvCxnSpPr/>
            <p:nvPr/>
          </p:nvCxnSpPr>
          <p:spPr>
            <a:xfrm flipV="1">
              <a:off x="2026094" y="3075415"/>
              <a:ext cx="0" cy="360431"/>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8" name="文字方塊 27"/>
            <p:cNvSpPr txBox="1"/>
            <p:nvPr/>
          </p:nvSpPr>
          <p:spPr>
            <a:xfrm>
              <a:off x="479926" y="3258284"/>
              <a:ext cx="1107996"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程式管理</a:t>
              </a:r>
            </a:p>
          </p:txBody>
        </p:sp>
        <p:cxnSp>
          <p:nvCxnSpPr>
            <p:cNvPr id="30" name="直線接點 29"/>
            <p:cNvCxnSpPr/>
            <p:nvPr/>
          </p:nvCxnSpPr>
          <p:spPr>
            <a:xfrm>
              <a:off x="1586542" y="3442950"/>
              <a:ext cx="449607"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1" name="直線接點 30"/>
            <p:cNvCxnSpPr/>
            <p:nvPr/>
          </p:nvCxnSpPr>
          <p:spPr>
            <a:xfrm flipH="1" flipV="1">
              <a:off x="2380949" y="3068789"/>
              <a:ext cx="6626" cy="727097"/>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3" name="直線接點 32"/>
            <p:cNvCxnSpPr/>
            <p:nvPr/>
          </p:nvCxnSpPr>
          <p:spPr>
            <a:xfrm>
              <a:off x="1594162" y="3788266"/>
              <a:ext cx="801033"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5" name="文字方塊 34"/>
            <p:cNvSpPr txBox="1"/>
            <p:nvPr/>
          </p:nvSpPr>
          <p:spPr>
            <a:xfrm>
              <a:off x="17519" y="3667817"/>
              <a:ext cx="1569660"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警報訊息顯示</a:t>
              </a:r>
            </a:p>
          </p:txBody>
        </p:sp>
      </p:grpSp>
      <p:pic>
        <p:nvPicPr>
          <p:cNvPr id="6" name="圖片 5"/>
          <p:cNvPicPr>
            <a:picLocks noChangeAspect="1"/>
          </p:cNvPicPr>
          <p:nvPr/>
        </p:nvPicPr>
        <p:blipFill rotWithShape="1">
          <a:blip r:embed="rId3" cstate="print">
            <a:extLst>
              <a:ext uri="{28A0092B-C50C-407E-A947-70E740481C1C}">
                <a14:useLocalDpi xmlns:a14="http://schemas.microsoft.com/office/drawing/2010/main" val="0"/>
              </a:ext>
            </a:extLst>
          </a:blip>
          <a:srcRect l="19323" t="11253" r="21182" b="130"/>
          <a:stretch/>
        </p:blipFill>
        <p:spPr>
          <a:xfrm rot="5400000">
            <a:off x="6816763" y="1719652"/>
            <a:ext cx="1631154" cy="1368152"/>
          </a:xfrm>
          <a:prstGeom prst="rect">
            <a:avLst/>
          </a:prstGeom>
        </p:spPr>
      </p:pic>
      <p:cxnSp>
        <p:nvCxnSpPr>
          <p:cNvPr id="27" name="直線接點 26"/>
          <p:cNvCxnSpPr>
            <a:stCxn id="29" idx="0"/>
          </p:cNvCxnSpPr>
          <p:nvPr/>
        </p:nvCxnSpPr>
        <p:spPr>
          <a:xfrm flipV="1">
            <a:off x="6440455" y="2884292"/>
            <a:ext cx="677451" cy="553295"/>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9" name="文字方塊 28"/>
          <p:cNvSpPr txBox="1"/>
          <p:nvPr/>
        </p:nvSpPr>
        <p:spPr>
          <a:xfrm>
            <a:off x="5746194" y="3437587"/>
            <a:ext cx="1388522" cy="646331"/>
          </a:xfrm>
          <a:prstGeom prst="rect">
            <a:avLst/>
          </a:prstGeom>
          <a:noFill/>
          <a:ln>
            <a:solidFill>
              <a:schemeClr val="tx1"/>
            </a:solidFill>
          </a:ln>
        </p:spPr>
        <p:txBody>
          <a:bodyPr wrap="none" rtlCol="0">
            <a:spAutoFit/>
          </a:bodyPr>
          <a:lstStyle/>
          <a:p>
            <a:pPr algn="ctr"/>
            <a:r>
              <a:rPr lang="zh-TW" altLang="en-US" dirty="0">
                <a:latin typeface="微軟正黑體" panose="020B0604030504040204" pitchFamily="34" charset="-120"/>
                <a:ea typeface="微軟正黑體" panose="020B0604030504040204" pitchFamily="34" charset="-120"/>
              </a:rPr>
              <a:t>鑰匙開關</a:t>
            </a:r>
            <a:br>
              <a:rPr lang="en-US" altLang="zh-TW"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一般轉到</a:t>
            </a:r>
            <a:r>
              <a:rPr lang="en-US" altLang="zh-TW" dirty="0">
                <a:latin typeface="微軟正黑體" panose="020B0604030504040204" pitchFamily="34" charset="-120"/>
                <a:ea typeface="微軟正黑體" panose="020B0604030504040204" pitchFamily="34" charset="-120"/>
              </a:rPr>
              <a:t>3)</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619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操作面板按鍵介紹</a:t>
            </a:r>
          </a:p>
        </p:txBody>
      </p:sp>
      <p:pic>
        <p:nvPicPr>
          <p:cNvPr id="22" name="圖片 21"/>
          <p:cNvPicPr>
            <a:picLocks noChangeAspect="1"/>
          </p:cNvPicPr>
          <p:nvPr/>
        </p:nvPicPr>
        <p:blipFill rotWithShape="1">
          <a:blip r:embed="rId3" cstate="print">
            <a:extLst>
              <a:ext uri="{28A0092B-C50C-407E-A947-70E740481C1C}">
                <a14:useLocalDpi xmlns:a14="http://schemas.microsoft.com/office/drawing/2010/main" val="0"/>
              </a:ext>
            </a:extLst>
          </a:blip>
          <a:srcRect l="7393" t="10765" r="18606" b="13576"/>
          <a:stretch/>
        </p:blipFill>
        <p:spPr>
          <a:xfrm rot="5400000">
            <a:off x="88956" y="1438171"/>
            <a:ext cx="2952329" cy="1907121"/>
          </a:xfrm>
          <a:prstGeom prst="rect">
            <a:avLst/>
          </a:prstGeom>
        </p:spPr>
      </p:pic>
      <p:graphicFrame>
        <p:nvGraphicFramePr>
          <p:cNvPr id="6" name="物件 5"/>
          <p:cNvGraphicFramePr>
            <a:graphicFrameLocks noChangeAspect="1"/>
          </p:cNvGraphicFramePr>
          <p:nvPr>
            <p:extLst>
              <p:ext uri="{D42A27DB-BD31-4B8C-83A1-F6EECF244321}">
                <p14:modId xmlns:p14="http://schemas.microsoft.com/office/powerpoint/2010/main" val="3699321977"/>
              </p:ext>
            </p:extLst>
          </p:nvPr>
        </p:nvGraphicFramePr>
        <p:xfrm>
          <a:off x="2498144" y="908969"/>
          <a:ext cx="2513013" cy="2958928"/>
        </p:xfrm>
        <a:graphic>
          <a:graphicData uri="http://schemas.openxmlformats.org/presentationml/2006/ole">
            <mc:AlternateContent xmlns:mc="http://schemas.openxmlformats.org/markup-compatibility/2006">
              <mc:Choice xmlns:v="urn:schemas-microsoft-com:vml" Requires="v">
                <p:oleObj spid="_x0000_s1025" name="工作表" r:id="rId4" imgW="1981377" imgH="1914761" progId="Excel.Sheet.12">
                  <p:embed/>
                </p:oleObj>
              </mc:Choice>
              <mc:Fallback>
                <p:oleObj name="工作表" r:id="rId4" imgW="1981377" imgH="1914761" progId="Excel.Sheet.12">
                  <p:embed/>
                  <p:pic>
                    <p:nvPicPr>
                      <p:cNvPr id="6" name="物件 5"/>
                      <p:cNvPicPr/>
                      <p:nvPr/>
                    </p:nvPicPr>
                    <p:blipFill>
                      <a:blip r:embed="rId5"/>
                      <a:stretch>
                        <a:fillRect/>
                      </a:stretch>
                    </p:blipFill>
                    <p:spPr>
                      <a:xfrm>
                        <a:off x="2498144" y="908969"/>
                        <a:ext cx="2513013" cy="2958928"/>
                      </a:xfrm>
                      <a:prstGeom prst="rect">
                        <a:avLst/>
                      </a:prstGeom>
                    </p:spPr>
                  </p:pic>
                </p:oleObj>
              </mc:Fallback>
            </mc:AlternateContent>
          </a:graphicData>
        </a:graphic>
      </p:graphicFrame>
      <p:pic>
        <p:nvPicPr>
          <p:cNvPr id="8" name="圖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944409" y="1527633"/>
            <a:ext cx="2952330" cy="1872208"/>
          </a:xfrm>
          <a:prstGeom prst="rect">
            <a:avLst/>
          </a:prstGeom>
        </p:spPr>
      </p:pic>
      <p:cxnSp>
        <p:nvCxnSpPr>
          <p:cNvPr id="10" name="直線接點 9"/>
          <p:cNvCxnSpPr>
            <a:endCxn id="16" idx="1"/>
          </p:cNvCxnSpPr>
          <p:nvPr/>
        </p:nvCxnSpPr>
        <p:spPr>
          <a:xfrm flipV="1">
            <a:off x="6802099" y="926653"/>
            <a:ext cx="825212" cy="335012"/>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6" name="文字方塊 15"/>
          <p:cNvSpPr txBox="1"/>
          <p:nvPr/>
        </p:nvSpPr>
        <p:spPr>
          <a:xfrm>
            <a:off x="7627311" y="603487"/>
            <a:ext cx="1107996" cy="646331"/>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主軸轉速</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調整旋鈕</a:t>
            </a:r>
          </a:p>
        </p:txBody>
      </p:sp>
      <p:cxnSp>
        <p:nvCxnSpPr>
          <p:cNvPr id="32" name="直線接點 31"/>
          <p:cNvCxnSpPr/>
          <p:nvPr/>
        </p:nvCxnSpPr>
        <p:spPr>
          <a:xfrm flipV="1">
            <a:off x="6709338" y="1704964"/>
            <a:ext cx="933669" cy="432048"/>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4" name="文字方塊 33"/>
          <p:cNvSpPr txBox="1"/>
          <p:nvPr/>
        </p:nvSpPr>
        <p:spPr>
          <a:xfrm>
            <a:off x="7627311" y="1349641"/>
            <a:ext cx="1338828" cy="646331"/>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啟用主軸鈕</a:t>
            </a:r>
            <a:br>
              <a:rPr lang="en-US" altLang="zh-TW" dirty="0">
                <a:latin typeface="微軟正黑體" panose="020B0604030504040204" pitchFamily="34" charset="-120"/>
                <a:ea typeface="微軟正黑體" panose="020B0604030504040204" pitchFamily="34" charset="-120"/>
              </a:rPr>
            </a:b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煞車</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cxnSp>
        <p:nvCxnSpPr>
          <p:cNvPr id="37" name="直線接點 36"/>
          <p:cNvCxnSpPr/>
          <p:nvPr/>
        </p:nvCxnSpPr>
        <p:spPr>
          <a:xfrm flipV="1">
            <a:off x="6852622" y="2316978"/>
            <a:ext cx="833457" cy="340177"/>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8" name="文字方塊 37"/>
          <p:cNvSpPr txBox="1"/>
          <p:nvPr/>
        </p:nvSpPr>
        <p:spPr>
          <a:xfrm>
            <a:off x="7644710" y="2163670"/>
            <a:ext cx="1107996"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進給旋鈕</a:t>
            </a:r>
          </a:p>
        </p:txBody>
      </p:sp>
      <p:cxnSp>
        <p:nvCxnSpPr>
          <p:cNvPr id="39" name="直線接點 38"/>
          <p:cNvCxnSpPr>
            <a:endCxn id="40" idx="1"/>
          </p:cNvCxnSpPr>
          <p:nvPr/>
        </p:nvCxnSpPr>
        <p:spPr>
          <a:xfrm flipV="1">
            <a:off x="6709338" y="2965512"/>
            <a:ext cx="988330" cy="398324"/>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40" name="文字方塊 39"/>
          <p:cNvSpPr txBox="1"/>
          <p:nvPr/>
        </p:nvSpPr>
        <p:spPr>
          <a:xfrm>
            <a:off x="7697668" y="2780846"/>
            <a:ext cx="1338828"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啟用進給鈕</a:t>
            </a:r>
          </a:p>
        </p:txBody>
      </p:sp>
    </p:spTree>
    <p:extLst>
      <p:ext uri="{BB962C8B-B14F-4D97-AF65-F5344CB8AC3E}">
        <p14:creationId xmlns:p14="http://schemas.microsoft.com/office/powerpoint/2010/main" val="2870396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641159" y="3240660"/>
            <a:ext cx="1338828"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作動坐標系</a:t>
            </a:r>
          </a:p>
        </p:txBody>
      </p:sp>
      <p:sp>
        <p:nvSpPr>
          <p:cNvPr id="4" name="標題 3"/>
          <p:cNvSpPr>
            <a:spLocks noGrp="1"/>
          </p:cNvSpPr>
          <p:nvPr>
            <p:ph type="title"/>
          </p:nvPr>
        </p:nvSpPr>
        <p:spPr/>
        <p:txBody>
          <a:bodyPr/>
          <a:lstStyle/>
          <a:p>
            <a:r>
              <a:rPr lang="zh-TW" altLang="en-US" dirty="0"/>
              <a:t>螢幕介面介紹</a:t>
            </a:r>
          </a:p>
        </p:txBody>
      </p:sp>
      <p:pic>
        <p:nvPicPr>
          <p:cNvPr id="2" name="內容版面配置區 1"/>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2026595" y="1116846"/>
            <a:ext cx="5177277" cy="3887788"/>
          </a:xfrm>
        </p:spPr>
      </p:pic>
      <p:sp>
        <p:nvSpPr>
          <p:cNvPr id="3" name="矩形 2"/>
          <p:cNvSpPr/>
          <p:nvPr/>
        </p:nvSpPr>
        <p:spPr>
          <a:xfrm>
            <a:off x="1979987" y="2982704"/>
            <a:ext cx="432048" cy="1864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p:cNvCxnSpPr>
            <a:stCxn id="3" idx="1"/>
            <a:endCxn id="8" idx="0"/>
          </p:cNvCxnSpPr>
          <p:nvPr/>
        </p:nvCxnSpPr>
        <p:spPr>
          <a:xfrm flipH="1">
            <a:off x="1310573" y="3075938"/>
            <a:ext cx="669414" cy="1647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032945" y="1527686"/>
            <a:ext cx="1728192"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接點 10"/>
          <p:cNvCxnSpPr>
            <a:endCxn id="14" idx="0"/>
          </p:cNvCxnSpPr>
          <p:nvPr/>
        </p:nvCxnSpPr>
        <p:spPr>
          <a:xfrm flipH="1">
            <a:off x="1195157" y="1980942"/>
            <a:ext cx="831448" cy="3956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641159" y="2376564"/>
            <a:ext cx="1107996"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座標顯示</a:t>
            </a:r>
          </a:p>
        </p:txBody>
      </p:sp>
      <p:sp>
        <p:nvSpPr>
          <p:cNvPr id="18" name="矩形 17"/>
          <p:cNvSpPr/>
          <p:nvPr/>
        </p:nvSpPr>
        <p:spPr>
          <a:xfrm>
            <a:off x="4798346" y="1729011"/>
            <a:ext cx="396602" cy="5399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 name="直線接點 18"/>
          <p:cNvCxnSpPr>
            <a:stCxn id="21" idx="1"/>
            <a:endCxn id="18" idx="0"/>
          </p:cNvCxnSpPr>
          <p:nvPr/>
        </p:nvCxnSpPr>
        <p:spPr>
          <a:xfrm flipH="1">
            <a:off x="4996647" y="884208"/>
            <a:ext cx="756473" cy="8448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5753120" y="699542"/>
            <a:ext cx="1486304"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刀號</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名</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顯示</a:t>
            </a:r>
          </a:p>
        </p:txBody>
      </p:sp>
      <p:sp>
        <p:nvSpPr>
          <p:cNvPr id="24" name="矩形 23"/>
          <p:cNvSpPr/>
          <p:nvPr/>
        </p:nvSpPr>
        <p:spPr>
          <a:xfrm>
            <a:off x="6158215" y="1870834"/>
            <a:ext cx="48324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 name="直線接點 24"/>
          <p:cNvCxnSpPr/>
          <p:nvPr/>
        </p:nvCxnSpPr>
        <p:spPr>
          <a:xfrm flipH="1">
            <a:off x="6645701" y="1404122"/>
            <a:ext cx="698539" cy="6362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7250480" y="1219456"/>
            <a:ext cx="1800493"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刀徑、刀長顯示</a:t>
            </a:r>
          </a:p>
        </p:txBody>
      </p:sp>
      <p:sp>
        <p:nvSpPr>
          <p:cNvPr id="28" name="矩形 27"/>
          <p:cNvSpPr/>
          <p:nvPr/>
        </p:nvSpPr>
        <p:spPr>
          <a:xfrm>
            <a:off x="4798346" y="2341176"/>
            <a:ext cx="1843110" cy="8279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直線接點 28"/>
          <p:cNvCxnSpPr/>
          <p:nvPr/>
        </p:nvCxnSpPr>
        <p:spPr>
          <a:xfrm flipH="1">
            <a:off x="6632792" y="2050854"/>
            <a:ext cx="740415" cy="7333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a:xfrm>
            <a:off x="7355254" y="1768808"/>
            <a:ext cx="1310385" cy="646331"/>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切削參數、</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負載顯示</a:t>
            </a:r>
          </a:p>
        </p:txBody>
      </p:sp>
      <p:sp>
        <p:nvSpPr>
          <p:cNvPr id="32" name="矩形 31"/>
          <p:cNvSpPr/>
          <p:nvPr/>
        </p:nvSpPr>
        <p:spPr>
          <a:xfrm>
            <a:off x="2021387" y="3166978"/>
            <a:ext cx="2309464" cy="12351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 name="直線接點 32"/>
          <p:cNvCxnSpPr/>
          <p:nvPr/>
        </p:nvCxnSpPr>
        <p:spPr>
          <a:xfrm flipH="1">
            <a:off x="1349095" y="3746531"/>
            <a:ext cx="669414" cy="1647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文字方塊 33"/>
          <p:cNvSpPr txBox="1"/>
          <p:nvPr/>
        </p:nvSpPr>
        <p:spPr>
          <a:xfrm>
            <a:off x="635951" y="3940034"/>
            <a:ext cx="1220591" cy="369332"/>
          </a:xfrm>
          <a:prstGeom prst="rect">
            <a:avLst/>
          </a:prstGeom>
          <a:noFill/>
          <a:ln>
            <a:solidFill>
              <a:schemeClr val="tx1"/>
            </a:solidFill>
          </a:ln>
        </p:spPr>
        <p:txBody>
          <a:bodyPr wrap="none" rtlCol="0">
            <a:spAutoFit/>
          </a:bodyPr>
          <a:lstStyle/>
          <a:p>
            <a:r>
              <a:rPr lang="en-US" altLang="zh-TW" dirty="0">
                <a:latin typeface="微軟正黑體" panose="020B0604030504040204" pitchFamily="34" charset="-120"/>
                <a:ea typeface="微軟正黑體" panose="020B0604030504040204" pitchFamily="34" charset="-120"/>
              </a:rPr>
              <a:t>T,S,M</a:t>
            </a:r>
            <a:r>
              <a:rPr lang="zh-TW" altLang="en-US" dirty="0">
                <a:latin typeface="微軟正黑體" panose="020B0604030504040204" pitchFamily="34" charset="-120"/>
                <a:ea typeface="微軟正黑體" panose="020B0604030504040204" pitchFamily="34" charset="-120"/>
              </a:rPr>
              <a:t>視窗</a:t>
            </a:r>
          </a:p>
        </p:txBody>
      </p:sp>
      <p:grpSp>
        <p:nvGrpSpPr>
          <p:cNvPr id="9" name="群組 8"/>
          <p:cNvGrpSpPr/>
          <p:nvPr/>
        </p:nvGrpSpPr>
        <p:grpSpPr>
          <a:xfrm>
            <a:off x="4615233" y="66694"/>
            <a:ext cx="2573010" cy="431800"/>
            <a:chOff x="412991" y="636487"/>
            <a:chExt cx="2573010" cy="431800"/>
          </a:xfrm>
        </p:grpSpPr>
        <p:pic>
          <p:nvPicPr>
            <p:cNvPr id="22" name="圖片 21" descr="C:\Users\m6225\Desktop\西門子操作手冊\JO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991" y="636487"/>
              <a:ext cx="431800" cy="431800"/>
            </a:xfrm>
            <a:prstGeom prst="rect">
              <a:avLst/>
            </a:prstGeom>
            <a:noFill/>
            <a:ln>
              <a:noFill/>
            </a:ln>
          </p:spPr>
        </p:pic>
        <p:sp>
          <p:nvSpPr>
            <p:cNvPr id="23" name="文字方塊 22"/>
            <p:cNvSpPr txBox="1"/>
            <p:nvPr/>
          </p:nvSpPr>
          <p:spPr>
            <a:xfrm>
              <a:off x="1724117" y="698499"/>
              <a:ext cx="1261884"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手動模式介面</a:t>
              </a:r>
            </a:p>
          </p:txBody>
        </p:sp>
        <p:pic>
          <p:nvPicPr>
            <p:cNvPr id="5" name="圖片 4"/>
            <p:cNvPicPr>
              <a:picLocks noChangeAspect="1"/>
            </p:cNvPicPr>
            <p:nvPr/>
          </p:nvPicPr>
          <p:blipFill>
            <a:blip r:embed="rId4"/>
            <a:stretch>
              <a:fillRect/>
            </a:stretch>
          </p:blipFill>
          <p:spPr>
            <a:xfrm>
              <a:off x="1195157" y="636487"/>
              <a:ext cx="431344" cy="431344"/>
            </a:xfrm>
            <a:prstGeom prst="rect">
              <a:avLst/>
            </a:prstGeom>
          </p:spPr>
        </p:pic>
        <p:sp>
          <p:nvSpPr>
            <p:cNvPr id="6" name="加號 5"/>
            <p:cNvSpPr/>
            <p:nvPr/>
          </p:nvSpPr>
          <p:spPr>
            <a:xfrm>
              <a:off x="859033" y="722396"/>
              <a:ext cx="288032" cy="288032"/>
            </a:xfrm>
            <a:prstGeom prst="mathPlu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453134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712422" y="1060226"/>
            <a:ext cx="5185324" cy="3887788"/>
          </a:xfrm>
        </p:spPr>
      </p:pic>
      <p:sp>
        <p:nvSpPr>
          <p:cNvPr id="8" name="文字方塊 7"/>
          <p:cNvSpPr txBox="1"/>
          <p:nvPr/>
        </p:nvSpPr>
        <p:spPr>
          <a:xfrm>
            <a:off x="349150" y="3207809"/>
            <a:ext cx="1338828"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作動坐標系</a:t>
            </a:r>
          </a:p>
        </p:txBody>
      </p:sp>
      <p:sp>
        <p:nvSpPr>
          <p:cNvPr id="4" name="標題 3"/>
          <p:cNvSpPr>
            <a:spLocks noGrp="1"/>
          </p:cNvSpPr>
          <p:nvPr>
            <p:ph type="title"/>
          </p:nvPr>
        </p:nvSpPr>
        <p:spPr/>
        <p:txBody>
          <a:bodyPr/>
          <a:lstStyle/>
          <a:p>
            <a:r>
              <a:rPr lang="zh-TW" altLang="en-US" dirty="0"/>
              <a:t>螢幕介面介紹</a:t>
            </a:r>
          </a:p>
        </p:txBody>
      </p:sp>
      <p:sp>
        <p:nvSpPr>
          <p:cNvPr id="3" name="矩形 2"/>
          <p:cNvSpPr/>
          <p:nvPr/>
        </p:nvSpPr>
        <p:spPr>
          <a:xfrm>
            <a:off x="1663533" y="2927350"/>
            <a:ext cx="432048" cy="1864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p:cNvCxnSpPr>
            <a:stCxn id="3" idx="1"/>
            <a:endCxn id="8" idx="0"/>
          </p:cNvCxnSpPr>
          <p:nvPr/>
        </p:nvCxnSpPr>
        <p:spPr>
          <a:xfrm flipH="1">
            <a:off x="1018564" y="3020584"/>
            <a:ext cx="644969" cy="1872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709873" y="1480668"/>
            <a:ext cx="1709585"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接點 10"/>
          <p:cNvCxnSpPr>
            <a:stCxn id="10" idx="1"/>
            <a:endCxn id="14" idx="0"/>
          </p:cNvCxnSpPr>
          <p:nvPr/>
        </p:nvCxnSpPr>
        <p:spPr>
          <a:xfrm flipH="1">
            <a:off x="963565" y="2200748"/>
            <a:ext cx="746308" cy="1875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409567" y="2388293"/>
            <a:ext cx="1107996"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座標顯示</a:t>
            </a:r>
          </a:p>
        </p:txBody>
      </p:sp>
      <p:sp>
        <p:nvSpPr>
          <p:cNvPr id="24" name="矩形 23"/>
          <p:cNvSpPr/>
          <p:nvPr/>
        </p:nvSpPr>
        <p:spPr>
          <a:xfrm>
            <a:off x="6251833" y="3784522"/>
            <a:ext cx="670357" cy="3324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直線接點 28"/>
          <p:cNvCxnSpPr>
            <a:stCxn id="31" idx="1"/>
            <a:endCxn id="24" idx="0"/>
          </p:cNvCxnSpPr>
          <p:nvPr/>
        </p:nvCxnSpPr>
        <p:spPr>
          <a:xfrm flipH="1">
            <a:off x="6587012" y="3069310"/>
            <a:ext cx="384847" cy="7152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a:xfrm>
            <a:off x="6971859" y="2746144"/>
            <a:ext cx="1670425" cy="646331"/>
          </a:xfrm>
          <a:prstGeom prst="rect">
            <a:avLst/>
          </a:prstGeom>
          <a:noFill/>
          <a:ln>
            <a:solidFill>
              <a:schemeClr val="tx1"/>
            </a:solidFill>
          </a:ln>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可由此鍵切換</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座標系統顯示</a:t>
            </a:r>
          </a:p>
        </p:txBody>
      </p:sp>
      <p:pic>
        <p:nvPicPr>
          <p:cNvPr id="30" name="圖片 29" descr="C:\Users\m6225\AppData\Local\Microsoft\Windows\INetCache\Content.Word\WCS MC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1608" y="4117004"/>
            <a:ext cx="431800" cy="431800"/>
          </a:xfrm>
          <a:prstGeom prst="rect">
            <a:avLst/>
          </a:prstGeom>
          <a:noFill/>
          <a:ln>
            <a:noFill/>
          </a:ln>
        </p:spPr>
      </p:pic>
      <p:sp>
        <p:nvSpPr>
          <p:cNvPr id="35" name="文字方塊 34"/>
          <p:cNvSpPr txBox="1"/>
          <p:nvPr/>
        </p:nvSpPr>
        <p:spPr>
          <a:xfrm>
            <a:off x="7506017" y="3893280"/>
            <a:ext cx="1399075" cy="923330"/>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操作面板上</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此鍵也具有</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相同功能</a:t>
            </a:r>
          </a:p>
        </p:txBody>
      </p:sp>
      <p:sp>
        <p:nvSpPr>
          <p:cNvPr id="15" name="矩形 14"/>
          <p:cNvSpPr/>
          <p:nvPr/>
        </p:nvSpPr>
        <p:spPr>
          <a:xfrm>
            <a:off x="7058108" y="3784522"/>
            <a:ext cx="2016224" cy="1032088"/>
          </a:xfrm>
          <a:prstGeom prst="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7" name="群組 26"/>
          <p:cNvGrpSpPr/>
          <p:nvPr/>
        </p:nvGrpSpPr>
        <p:grpSpPr>
          <a:xfrm>
            <a:off x="4615233" y="66694"/>
            <a:ext cx="2573010" cy="431800"/>
            <a:chOff x="412991" y="636487"/>
            <a:chExt cx="2573010" cy="431800"/>
          </a:xfrm>
        </p:grpSpPr>
        <p:pic>
          <p:nvPicPr>
            <p:cNvPr id="28" name="圖片 27" descr="C:\Users\m6225\Desktop\西門子操作手冊\JOG.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991" y="636487"/>
              <a:ext cx="431800" cy="431800"/>
            </a:xfrm>
            <a:prstGeom prst="rect">
              <a:avLst/>
            </a:prstGeom>
            <a:noFill/>
            <a:ln>
              <a:noFill/>
            </a:ln>
          </p:spPr>
        </p:pic>
        <p:sp>
          <p:nvSpPr>
            <p:cNvPr id="32" name="文字方塊 31"/>
            <p:cNvSpPr txBox="1"/>
            <p:nvPr/>
          </p:nvSpPr>
          <p:spPr>
            <a:xfrm>
              <a:off x="1724117" y="698499"/>
              <a:ext cx="1261884"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手動模式介面</a:t>
              </a:r>
            </a:p>
          </p:txBody>
        </p:sp>
        <p:pic>
          <p:nvPicPr>
            <p:cNvPr id="33" name="圖片 32"/>
            <p:cNvPicPr>
              <a:picLocks noChangeAspect="1"/>
            </p:cNvPicPr>
            <p:nvPr/>
          </p:nvPicPr>
          <p:blipFill>
            <a:blip r:embed="rId5"/>
            <a:stretch>
              <a:fillRect/>
            </a:stretch>
          </p:blipFill>
          <p:spPr>
            <a:xfrm>
              <a:off x="1195157" y="636487"/>
              <a:ext cx="431344" cy="431344"/>
            </a:xfrm>
            <a:prstGeom prst="rect">
              <a:avLst/>
            </a:prstGeom>
          </p:spPr>
        </p:pic>
        <p:sp>
          <p:nvSpPr>
            <p:cNvPr id="34" name="加號 33"/>
            <p:cNvSpPr/>
            <p:nvPr/>
          </p:nvSpPr>
          <p:spPr>
            <a:xfrm>
              <a:off x="859033" y="722396"/>
              <a:ext cx="288032" cy="288032"/>
            </a:xfrm>
            <a:prstGeom prst="mathPlu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67030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2023215" y="733772"/>
            <a:ext cx="5180513" cy="3887788"/>
          </a:xfrm>
        </p:spPr>
      </p:pic>
      <p:sp>
        <p:nvSpPr>
          <p:cNvPr id="4" name="標題 3"/>
          <p:cNvSpPr>
            <a:spLocks noGrp="1"/>
          </p:cNvSpPr>
          <p:nvPr>
            <p:ph type="title"/>
          </p:nvPr>
        </p:nvSpPr>
        <p:spPr/>
        <p:txBody>
          <a:bodyPr/>
          <a:lstStyle/>
          <a:p>
            <a:r>
              <a:rPr lang="zh-TW" altLang="en-US" dirty="0"/>
              <a:t>螢幕介面介紹</a:t>
            </a:r>
          </a:p>
        </p:txBody>
      </p:sp>
      <p:sp>
        <p:nvSpPr>
          <p:cNvPr id="10" name="矩形 9"/>
          <p:cNvSpPr/>
          <p:nvPr/>
        </p:nvSpPr>
        <p:spPr>
          <a:xfrm>
            <a:off x="2025607" y="1038374"/>
            <a:ext cx="857746" cy="597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接點 10"/>
          <p:cNvCxnSpPr>
            <a:endCxn id="14" idx="0"/>
          </p:cNvCxnSpPr>
          <p:nvPr/>
        </p:nvCxnSpPr>
        <p:spPr>
          <a:xfrm flipH="1">
            <a:off x="1187819" y="1491630"/>
            <a:ext cx="831448" cy="3956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570470" y="1888554"/>
            <a:ext cx="1800493"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程式存放資料夾</a:t>
            </a:r>
          </a:p>
        </p:txBody>
      </p:sp>
      <p:sp>
        <p:nvSpPr>
          <p:cNvPr id="28" name="矩形 27"/>
          <p:cNvSpPr/>
          <p:nvPr/>
        </p:nvSpPr>
        <p:spPr>
          <a:xfrm>
            <a:off x="6556630" y="1337010"/>
            <a:ext cx="647098" cy="28909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直線接點 28"/>
          <p:cNvCxnSpPr>
            <a:endCxn id="28" idx="3"/>
          </p:cNvCxnSpPr>
          <p:nvPr/>
        </p:nvCxnSpPr>
        <p:spPr>
          <a:xfrm flipH="1">
            <a:off x="7203728" y="2073220"/>
            <a:ext cx="799381" cy="7092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a:xfrm>
            <a:off x="7563873" y="1661201"/>
            <a:ext cx="1400615" cy="369332"/>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程式操作區</a:t>
            </a:r>
          </a:p>
        </p:txBody>
      </p:sp>
      <p:sp>
        <p:nvSpPr>
          <p:cNvPr id="26" name="矩形 25"/>
          <p:cNvSpPr/>
          <p:nvPr/>
        </p:nvSpPr>
        <p:spPr>
          <a:xfrm>
            <a:off x="2006567" y="4267026"/>
            <a:ext cx="370475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 name="直線接點 29"/>
          <p:cNvCxnSpPr>
            <a:stCxn id="35" idx="2"/>
            <a:endCxn id="26" idx="1"/>
          </p:cNvCxnSpPr>
          <p:nvPr/>
        </p:nvCxnSpPr>
        <p:spPr>
          <a:xfrm>
            <a:off x="1439352" y="3896392"/>
            <a:ext cx="567215" cy="5866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文字方塊 34"/>
          <p:cNvSpPr txBox="1"/>
          <p:nvPr/>
        </p:nvSpPr>
        <p:spPr>
          <a:xfrm>
            <a:off x="538951" y="2973062"/>
            <a:ext cx="1800802" cy="923330"/>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若有其他輸入裝置可從此處選擇</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如</a:t>
            </a:r>
            <a:r>
              <a:rPr lang="en-US" altLang="zh-TW" dirty="0">
                <a:latin typeface="微軟正黑體" panose="020B0604030504040204" pitchFamily="34" charset="-120"/>
                <a:ea typeface="微軟正黑體" panose="020B0604030504040204" pitchFamily="34" charset="-120"/>
              </a:rPr>
              <a:t>:USB</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CF</a:t>
            </a:r>
            <a:r>
              <a:rPr lang="zh-TW" altLang="en-US" dirty="0">
                <a:latin typeface="微軟正黑體" panose="020B0604030504040204" pitchFamily="34" charset="-120"/>
                <a:ea typeface="微軟正黑體" panose="020B0604030504040204" pitchFamily="34" charset="-120"/>
              </a:rPr>
              <a:t>卡</a:t>
            </a:r>
            <a:endParaRPr lang="en-US" altLang="zh-TW" dirty="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rotWithShape="1">
          <a:blip r:embed="rId3"/>
          <a:srcRect t="1" b="-934"/>
          <a:stretch/>
        </p:blipFill>
        <p:spPr>
          <a:xfrm>
            <a:off x="5213448" y="100926"/>
            <a:ext cx="409575" cy="394173"/>
          </a:xfrm>
          <a:prstGeom prst="rect">
            <a:avLst/>
          </a:prstGeom>
        </p:spPr>
      </p:pic>
      <p:sp>
        <p:nvSpPr>
          <p:cNvPr id="15" name="文字方塊 14"/>
          <p:cNvSpPr txBox="1"/>
          <p:nvPr/>
        </p:nvSpPr>
        <p:spPr>
          <a:xfrm>
            <a:off x="5634068" y="109507"/>
            <a:ext cx="1569660"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檔案管理介面</a:t>
            </a:r>
          </a:p>
        </p:txBody>
      </p:sp>
    </p:spTree>
    <p:extLst>
      <p:ext uri="{BB962C8B-B14F-4D97-AF65-F5344CB8AC3E}">
        <p14:creationId xmlns:p14="http://schemas.microsoft.com/office/powerpoint/2010/main" val="92457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sz="quarter" idx="12"/>
          </p:nvPr>
        </p:nvPicPr>
        <p:blipFill rotWithShape="1">
          <a:blip r:embed="rId2">
            <a:extLst>
              <a:ext uri="{28A0092B-C50C-407E-A947-70E740481C1C}">
                <a14:useLocalDpi xmlns:a14="http://schemas.microsoft.com/office/drawing/2010/main" val="0"/>
              </a:ext>
            </a:extLst>
          </a:blip>
          <a:srcRect l="675"/>
          <a:stretch/>
        </p:blipFill>
        <p:spPr>
          <a:xfrm>
            <a:off x="2006905" y="501366"/>
            <a:ext cx="5177501" cy="3887788"/>
          </a:xfrm>
        </p:spPr>
      </p:pic>
      <p:sp>
        <p:nvSpPr>
          <p:cNvPr id="4" name="標題 3"/>
          <p:cNvSpPr>
            <a:spLocks noGrp="1"/>
          </p:cNvSpPr>
          <p:nvPr>
            <p:ph type="title"/>
          </p:nvPr>
        </p:nvSpPr>
        <p:spPr/>
        <p:txBody>
          <a:bodyPr/>
          <a:lstStyle/>
          <a:p>
            <a:r>
              <a:rPr lang="zh-TW" altLang="en-US" dirty="0"/>
              <a:t>螢幕介面介紹</a:t>
            </a:r>
          </a:p>
        </p:txBody>
      </p:sp>
      <p:sp>
        <p:nvSpPr>
          <p:cNvPr id="10" name="矩形 9"/>
          <p:cNvSpPr/>
          <p:nvPr/>
        </p:nvSpPr>
        <p:spPr>
          <a:xfrm>
            <a:off x="1979500" y="2634336"/>
            <a:ext cx="2970209" cy="1361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6556968" y="1138834"/>
            <a:ext cx="647098" cy="28909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 name="直線接點 28"/>
          <p:cNvCxnSpPr>
            <a:stCxn id="31" idx="2"/>
            <a:endCxn id="28" idx="3"/>
          </p:cNvCxnSpPr>
          <p:nvPr/>
        </p:nvCxnSpPr>
        <p:spPr>
          <a:xfrm flipH="1">
            <a:off x="7204066" y="1875044"/>
            <a:ext cx="906952" cy="7092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a:xfrm>
            <a:off x="7410710" y="1505712"/>
            <a:ext cx="1400615" cy="369332"/>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刀具操作區</a:t>
            </a:r>
          </a:p>
        </p:txBody>
      </p:sp>
      <p:sp>
        <p:nvSpPr>
          <p:cNvPr id="26" name="矩形 25"/>
          <p:cNvSpPr/>
          <p:nvPr/>
        </p:nvSpPr>
        <p:spPr>
          <a:xfrm>
            <a:off x="1994293" y="4062544"/>
            <a:ext cx="2604978" cy="3929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 name="直線接點 29"/>
          <p:cNvCxnSpPr>
            <a:stCxn id="20" idx="2"/>
            <a:endCxn id="26" idx="1"/>
          </p:cNvCxnSpPr>
          <p:nvPr/>
        </p:nvCxnSpPr>
        <p:spPr>
          <a:xfrm>
            <a:off x="1137811" y="4070147"/>
            <a:ext cx="856482" cy="1888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文字方塊 34"/>
          <p:cNvSpPr txBox="1"/>
          <p:nvPr/>
        </p:nvSpPr>
        <p:spPr>
          <a:xfrm>
            <a:off x="506412" y="3225076"/>
            <a:ext cx="184731" cy="369332"/>
          </a:xfrm>
          <a:prstGeom prst="rect">
            <a:avLst/>
          </a:prstGeom>
          <a:noFill/>
        </p:spPr>
        <p:txBody>
          <a:bodyPr wrap="none" rtlCol="0">
            <a:spAutoFit/>
          </a:bodyPr>
          <a:lstStyle/>
          <a:p>
            <a:endParaRPr lang="en-US" altLang="zh-TW" dirty="0">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345384" y="3700815"/>
            <a:ext cx="1584853" cy="369332"/>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顯示資料切換</a:t>
            </a:r>
          </a:p>
        </p:txBody>
      </p:sp>
      <p:sp>
        <p:nvSpPr>
          <p:cNvPr id="14" name="矩形 13"/>
          <p:cNvSpPr/>
          <p:nvPr/>
        </p:nvSpPr>
        <p:spPr>
          <a:xfrm>
            <a:off x="4634176" y="4062544"/>
            <a:ext cx="625779" cy="3929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接點 14"/>
          <p:cNvCxnSpPr>
            <a:stCxn id="14" idx="2"/>
            <a:endCxn id="17" idx="3"/>
          </p:cNvCxnSpPr>
          <p:nvPr/>
        </p:nvCxnSpPr>
        <p:spPr>
          <a:xfrm flipH="1">
            <a:off x="4669585" y="4455500"/>
            <a:ext cx="277481" cy="31542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2396777" y="4586260"/>
            <a:ext cx="2272808" cy="369332"/>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工作坐標系</a:t>
            </a:r>
            <a:r>
              <a:rPr lang="en-US" altLang="zh-TW" dirty="0">
                <a:latin typeface="微軟正黑體" panose="020B0604030504040204" pitchFamily="34" charset="-120"/>
                <a:ea typeface="微軟正黑體" panose="020B0604030504040204" pitchFamily="34" charset="-120"/>
              </a:rPr>
              <a:t>(G54</a:t>
            </a:r>
            <a:r>
              <a:rPr lang="zh-TW" altLang="en-US" dirty="0">
                <a:latin typeface="微軟正黑體" panose="020B0604030504040204" pitchFamily="34" charset="-120"/>
                <a:ea typeface="微軟正黑體" panose="020B0604030504040204" pitchFamily="34" charset="-120"/>
              </a:rPr>
              <a:t>等</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21" name="矩形 20"/>
          <p:cNvSpPr/>
          <p:nvPr/>
        </p:nvSpPr>
        <p:spPr>
          <a:xfrm>
            <a:off x="5294860" y="4061264"/>
            <a:ext cx="625779" cy="3929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5724128" y="4581302"/>
            <a:ext cx="1944893" cy="369332"/>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巨集變數存放區</a:t>
            </a:r>
          </a:p>
        </p:txBody>
      </p:sp>
      <p:cxnSp>
        <p:nvCxnSpPr>
          <p:cNvPr id="23" name="直線接點 22"/>
          <p:cNvCxnSpPr>
            <a:stCxn id="21" idx="2"/>
            <a:endCxn id="22" idx="1"/>
          </p:cNvCxnSpPr>
          <p:nvPr/>
        </p:nvCxnSpPr>
        <p:spPr>
          <a:xfrm>
            <a:off x="5607750" y="4454220"/>
            <a:ext cx="116378" cy="3117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323528" y="2619141"/>
            <a:ext cx="1584852" cy="369332"/>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刀具資料顯示</a:t>
            </a:r>
          </a:p>
        </p:txBody>
      </p:sp>
      <p:cxnSp>
        <p:nvCxnSpPr>
          <p:cNvPr id="19" name="直線接點 18"/>
          <p:cNvCxnSpPr>
            <a:stCxn id="18" idx="2"/>
            <a:endCxn id="10" idx="1"/>
          </p:cNvCxnSpPr>
          <p:nvPr/>
        </p:nvCxnSpPr>
        <p:spPr>
          <a:xfrm>
            <a:off x="1115954" y="2988473"/>
            <a:ext cx="863546" cy="3267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群組 2"/>
          <p:cNvGrpSpPr/>
          <p:nvPr/>
        </p:nvGrpSpPr>
        <p:grpSpPr>
          <a:xfrm>
            <a:off x="4067944" y="66710"/>
            <a:ext cx="3406059" cy="378474"/>
            <a:chOff x="4067944" y="66710"/>
            <a:chExt cx="3406059" cy="378474"/>
          </a:xfrm>
        </p:grpSpPr>
        <p:pic>
          <p:nvPicPr>
            <p:cNvPr id="2" name="圖片 1"/>
            <p:cNvPicPr>
              <a:picLocks noChangeAspect="1"/>
            </p:cNvPicPr>
            <p:nvPr/>
          </p:nvPicPr>
          <p:blipFill>
            <a:blip r:embed="rId3"/>
            <a:stretch>
              <a:fillRect/>
            </a:stretch>
          </p:blipFill>
          <p:spPr>
            <a:xfrm>
              <a:off x="4067944" y="83234"/>
              <a:ext cx="409575" cy="361950"/>
            </a:xfrm>
            <a:prstGeom prst="rect">
              <a:avLst/>
            </a:prstGeom>
          </p:spPr>
        </p:pic>
        <p:sp>
          <p:nvSpPr>
            <p:cNvPr id="24" name="文字方塊 23"/>
            <p:cNvSpPr txBox="1"/>
            <p:nvPr/>
          </p:nvSpPr>
          <p:spPr>
            <a:xfrm>
              <a:off x="4519348" y="66710"/>
              <a:ext cx="2954655"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刀具管理、坐標系管理介面</a:t>
              </a:r>
            </a:p>
          </p:txBody>
        </p:sp>
      </p:grpSp>
    </p:spTree>
    <p:extLst>
      <p:ext uri="{BB962C8B-B14F-4D97-AF65-F5344CB8AC3E}">
        <p14:creationId xmlns:p14="http://schemas.microsoft.com/office/powerpoint/2010/main" val="2081074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螢幕介面介紹</a:t>
            </a:r>
          </a:p>
        </p:txBody>
      </p:sp>
      <p:sp>
        <p:nvSpPr>
          <p:cNvPr id="35" name="文字方塊 34"/>
          <p:cNvSpPr txBox="1"/>
          <p:nvPr/>
        </p:nvSpPr>
        <p:spPr>
          <a:xfrm>
            <a:off x="250843" y="3423252"/>
            <a:ext cx="184731" cy="369332"/>
          </a:xfrm>
          <a:prstGeom prst="rect">
            <a:avLst/>
          </a:prstGeom>
          <a:noFill/>
        </p:spPr>
        <p:txBody>
          <a:bodyPr wrap="none" rtlCol="0">
            <a:spAutoFit/>
          </a:bodyPr>
          <a:lstStyle/>
          <a:p>
            <a:endParaRPr lang="en-US" altLang="zh-TW" dirty="0">
              <a:latin typeface="微軟正黑體" panose="020B0604030504040204" pitchFamily="34" charset="-120"/>
              <a:ea typeface="微軟正黑體" panose="020B0604030504040204" pitchFamily="34" charset="-120"/>
            </a:endParaRPr>
          </a:p>
        </p:txBody>
      </p:sp>
      <p:pic>
        <p:nvPicPr>
          <p:cNvPr id="12" name="內容版面配置區 11"/>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763687" y="555526"/>
            <a:ext cx="5184576" cy="3890846"/>
          </a:xfrm>
        </p:spPr>
      </p:pic>
      <p:sp>
        <p:nvSpPr>
          <p:cNvPr id="32" name="矩形 31"/>
          <p:cNvSpPr/>
          <p:nvPr/>
        </p:nvSpPr>
        <p:spPr>
          <a:xfrm>
            <a:off x="6323160" y="1131590"/>
            <a:ext cx="647098" cy="28909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 name="直線接點 32"/>
          <p:cNvCxnSpPr>
            <a:stCxn id="34" idx="2"/>
            <a:endCxn id="32" idx="3"/>
          </p:cNvCxnSpPr>
          <p:nvPr/>
        </p:nvCxnSpPr>
        <p:spPr>
          <a:xfrm flipH="1">
            <a:off x="6970258" y="2065953"/>
            <a:ext cx="643208" cy="5110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文字方塊 33"/>
          <p:cNvSpPr txBox="1"/>
          <p:nvPr/>
        </p:nvSpPr>
        <p:spPr>
          <a:xfrm>
            <a:off x="7054532" y="1419622"/>
            <a:ext cx="1117868" cy="646331"/>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零點偏移</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視窗切換</a:t>
            </a:r>
          </a:p>
        </p:txBody>
      </p:sp>
      <p:sp>
        <p:nvSpPr>
          <p:cNvPr id="36" name="矩形 35"/>
          <p:cNvSpPr/>
          <p:nvPr/>
        </p:nvSpPr>
        <p:spPr>
          <a:xfrm>
            <a:off x="1763687" y="771550"/>
            <a:ext cx="4537478" cy="32509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文字方塊 36"/>
          <p:cNvSpPr txBox="1"/>
          <p:nvPr/>
        </p:nvSpPr>
        <p:spPr>
          <a:xfrm>
            <a:off x="372864" y="1347614"/>
            <a:ext cx="1102792" cy="646331"/>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零點偏移</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數據總覽</a:t>
            </a:r>
          </a:p>
        </p:txBody>
      </p:sp>
      <p:cxnSp>
        <p:nvCxnSpPr>
          <p:cNvPr id="38" name="直線接點 37"/>
          <p:cNvCxnSpPr>
            <a:stCxn id="12" idx="1"/>
            <a:endCxn id="37" idx="2"/>
          </p:cNvCxnSpPr>
          <p:nvPr/>
        </p:nvCxnSpPr>
        <p:spPr>
          <a:xfrm flipH="1" flipV="1">
            <a:off x="924260" y="1993945"/>
            <a:ext cx="839427" cy="5070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7140592" y="2727967"/>
            <a:ext cx="1823896" cy="1477328"/>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每一組工件座標下方的精細意旨將工件座標再偏移，其中偏移量限制在</a:t>
            </a:r>
            <a:r>
              <a:rPr lang="en-US" altLang="zh-TW" dirty="0">
                <a:latin typeface="微軟正黑體" panose="020B0604030504040204" pitchFamily="34" charset="-120"/>
                <a:ea typeface="微軟正黑體" panose="020B0604030504040204" pitchFamily="34" charset="-120"/>
              </a:rPr>
              <a:t>±1mm</a:t>
            </a:r>
          </a:p>
        </p:txBody>
      </p:sp>
      <p:grpSp>
        <p:nvGrpSpPr>
          <p:cNvPr id="13" name="群組 12"/>
          <p:cNvGrpSpPr/>
          <p:nvPr/>
        </p:nvGrpSpPr>
        <p:grpSpPr>
          <a:xfrm>
            <a:off x="4067944" y="66710"/>
            <a:ext cx="3406059" cy="378474"/>
            <a:chOff x="4067944" y="66710"/>
            <a:chExt cx="3406059" cy="378474"/>
          </a:xfrm>
        </p:grpSpPr>
        <p:pic>
          <p:nvPicPr>
            <p:cNvPr id="14" name="圖片 13"/>
            <p:cNvPicPr>
              <a:picLocks noChangeAspect="1"/>
            </p:cNvPicPr>
            <p:nvPr/>
          </p:nvPicPr>
          <p:blipFill>
            <a:blip r:embed="rId3"/>
            <a:stretch>
              <a:fillRect/>
            </a:stretch>
          </p:blipFill>
          <p:spPr>
            <a:xfrm>
              <a:off x="4067944" y="83234"/>
              <a:ext cx="409575" cy="361950"/>
            </a:xfrm>
            <a:prstGeom prst="rect">
              <a:avLst/>
            </a:prstGeom>
          </p:spPr>
        </p:pic>
        <p:sp>
          <p:nvSpPr>
            <p:cNvPr id="15" name="文字方塊 14"/>
            <p:cNvSpPr txBox="1"/>
            <p:nvPr/>
          </p:nvSpPr>
          <p:spPr>
            <a:xfrm>
              <a:off x="4519348" y="66710"/>
              <a:ext cx="2954655"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刀具管理、坐標系管理介面</a:t>
              </a:r>
            </a:p>
          </p:txBody>
        </p:sp>
      </p:grpSp>
    </p:spTree>
    <p:extLst>
      <p:ext uri="{BB962C8B-B14F-4D97-AF65-F5344CB8AC3E}">
        <p14:creationId xmlns:p14="http://schemas.microsoft.com/office/powerpoint/2010/main" val="2958663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機台基本操作介紹</a:t>
            </a:r>
          </a:p>
        </p:txBody>
      </p:sp>
      <p:sp>
        <p:nvSpPr>
          <p:cNvPr id="11" name="文字方塊 10"/>
          <p:cNvSpPr txBox="1"/>
          <p:nvPr/>
        </p:nvSpPr>
        <p:spPr>
          <a:xfrm>
            <a:off x="2698254" y="866992"/>
            <a:ext cx="5616624" cy="923330"/>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一</a:t>
            </a:r>
            <a:r>
              <a:rPr lang="zh-TW" altLang="zh-TW" dirty="0">
                <a:latin typeface="微軟正黑體" panose="020B0604030504040204" pitchFamily="34" charset="-120"/>
                <a:ea typeface="微軟正黑體" panose="020B0604030504040204" pitchFamily="34" charset="-120"/>
              </a:rPr>
              <a:t>般模式：</a:t>
            </a:r>
          </a:p>
          <a:p>
            <a:r>
              <a:rPr lang="zh-TW" altLang="zh-TW" dirty="0">
                <a:latin typeface="微軟正黑體" panose="020B0604030504040204" pitchFamily="34" charset="-120"/>
                <a:ea typeface="微軟正黑體" panose="020B0604030504040204" pitchFamily="34" charset="-120"/>
              </a:rPr>
              <a:t>只有當安全門關閉及保護裝置正常啟動下時，機器才可運轉。</a:t>
            </a:r>
          </a:p>
        </p:txBody>
      </p:sp>
      <p:pic>
        <p:nvPicPr>
          <p:cNvPr id="12" name="圖片 11"/>
          <p:cNvPicPr/>
          <p:nvPr/>
        </p:nvPicPr>
        <p:blipFill rotWithShape="1">
          <a:blip r:embed="rId2" cstate="print">
            <a:extLst>
              <a:ext uri="{28A0092B-C50C-407E-A947-70E740481C1C}">
                <a14:useLocalDpi xmlns:a14="http://schemas.microsoft.com/office/drawing/2010/main" val="0"/>
              </a:ext>
            </a:extLst>
          </a:blip>
          <a:srcRect l="6160" t="3136" r="5111" b="6954"/>
          <a:stretch/>
        </p:blipFill>
        <p:spPr bwMode="auto">
          <a:xfrm>
            <a:off x="1507123" y="917443"/>
            <a:ext cx="1069340" cy="807720"/>
          </a:xfrm>
          <a:prstGeom prst="rect">
            <a:avLst/>
          </a:prstGeom>
          <a:ln>
            <a:noFill/>
          </a:ln>
          <a:extLst>
            <a:ext uri="{53640926-AAD7-44D8-BBD7-CCE9431645EC}">
              <a14:shadowObscured xmlns:a14="http://schemas.microsoft.com/office/drawing/2010/main"/>
            </a:ext>
          </a:extLst>
        </p:spPr>
      </p:pic>
      <p:pic>
        <p:nvPicPr>
          <p:cNvPr id="13" name="圖片 12"/>
          <p:cNvPicPr/>
          <p:nvPr/>
        </p:nvPicPr>
        <p:blipFill rotWithShape="1">
          <a:blip r:embed="rId3" cstate="print">
            <a:extLst>
              <a:ext uri="{28A0092B-C50C-407E-A947-70E740481C1C}">
                <a14:useLocalDpi xmlns:a14="http://schemas.microsoft.com/office/drawing/2010/main" val="0"/>
              </a:ext>
            </a:extLst>
          </a:blip>
          <a:srcRect l="5914" t="10151" r="5314" b="13947"/>
          <a:stretch/>
        </p:blipFill>
        <p:spPr bwMode="auto">
          <a:xfrm>
            <a:off x="1502360" y="2264278"/>
            <a:ext cx="1078865" cy="811530"/>
          </a:xfrm>
          <a:prstGeom prst="rect">
            <a:avLst/>
          </a:prstGeom>
          <a:ln>
            <a:noFill/>
          </a:ln>
          <a:extLst>
            <a:ext uri="{53640926-AAD7-44D8-BBD7-CCE9431645EC}">
              <a14:shadowObscured xmlns:a14="http://schemas.microsoft.com/office/drawing/2010/main"/>
            </a:ext>
          </a:extLst>
        </p:spPr>
      </p:pic>
      <p:pic>
        <p:nvPicPr>
          <p:cNvPr id="14" name="圖片 13"/>
          <p:cNvPicPr/>
          <p:nvPr/>
        </p:nvPicPr>
        <p:blipFill rotWithShape="1">
          <a:blip r:embed="rId4" cstate="print">
            <a:extLst>
              <a:ext uri="{28A0092B-C50C-407E-A947-70E740481C1C}">
                <a14:useLocalDpi xmlns:a14="http://schemas.microsoft.com/office/drawing/2010/main" val="0"/>
              </a:ext>
            </a:extLst>
          </a:blip>
          <a:srcRect l="1472" t="13078" r="1768" b="3699"/>
          <a:stretch/>
        </p:blipFill>
        <p:spPr bwMode="auto">
          <a:xfrm>
            <a:off x="1502360" y="3612461"/>
            <a:ext cx="1074103" cy="710915"/>
          </a:xfrm>
          <a:prstGeom prst="rect">
            <a:avLst/>
          </a:prstGeom>
          <a:ln>
            <a:noFill/>
          </a:ln>
          <a:extLst>
            <a:ext uri="{53640926-AAD7-44D8-BBD7-CCE9431645EC}">
              <a14:shadowObscured xmlns:a14="http://schemas.microsoft.com/office/drawing/2010/main"/>
            </a:ext>
          </a:extLst>
        </p:spPr>
      </p:pic>
      <p:sp>
        <p:nvSpPr>
          <p:cNvPr id="15" name="文字方塊 14"/>
          <p:cNvSpPr txBox="1"/>
          <p:nvPr/>
        </p:nvSpPr>
        <p:spPr>
          <a:xfrm>
            <a:off x="2698254" y="2187423"/>
            <a:ext cx="5616624" cy="923330"/>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維修模式：</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當機台發生換刀異常時，使用此模式進行手動排除，在此模式下僅有手輪可以進行各軸向移動。</a:t>
            </a:r>
          </a:p>
        </p:txBody>
      </p:sp>
      <p:sp>
        <p:nvSpPr>
          <p:cNvPr id="16" name="文字方塊 15"/>
          <p:cNvSpPr txBox="1"/>
          <p:nvPr/>
        </p:nvSpPr>
        <p:spPr>
          <a:xfrm>
            <a:off x="2699792" y="3507854"/>
            <a:ext cx="5616624" cy="923330"/>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特殊</a:t>
            </a:r>
            <a:r>
              <a:rPr lang="zh-TW" altLang="zh-TW" dirty="0">
                <a:latin typeface="微軟正黑體" panose="020B0604030504040204" pitchFamily="34" charset="-120"/>
                <a:ea typeface="微軟正黑體" panose="020B0604030504040204" pitchFamily="34" charset="-120"/>
              </a:rPr>
              <a:t>模式：</a:t>
            </a:r>
          </a:p>
          <a:p>
            <a:r>
              <a:rPr lang="zh-TW" altLang="zh-TW" dirty="0">
                <a:latin typeface="微軟正黑體" panose="020B0604030504040204" pitchFamily="34" charset="-120"/>
                <a:ea typeface="微軟正黑體" panose="020B0604030504040204" pitchFamily="34" charset="-120"/>
              </a:rPr>
              <a:t>無法透過程式動作，僅能手動控制各功能動作，速度限制在</a:t>
            </a:r>
            <a:r>
              <a:rPr lang="en-US" altLang="zh-TW" dirty="0">
                <a:latin typeface="微軟正黑體" panose="020B0604030504040204" pitchFamily="34" charset="-120"/>
                <a:ea typeface="微軟正黑體" panose="020B0604030504040204" pitchFamily="34" charset="-120"/>
              </a:rPr>
              <a:t>18</a:t>
            </a:r>
            <a:r>
              <a:rPr lang="zh-TW" altLang="zh-TW" dirty="0">
                <a:latin typeface="微軟正黑體" panose="020B0604030504040204" pitchFamily="34" charset="-120"/>
                <a:ea typeface="微軟正黑體" panose="020B0604030504040204" pitchFamily="34" charset="-120"/>
              </a:rPr>
              <a:t>米以下，開門時可以進行各軸向移動。</a:t>
            </a:r>
          </a:p>
        </p:txBody>
      </p:sp>
    </p:spTree>
    <p:extLst>
      <p:ext uri="{BB962C8B-B14F-4D97-AF65-F5344CB8AC3E}">
        <p14:creationId xmlns:p14="http://schemas.microsoft.com/office/powerpoint/2010/main" val="978941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機台基本操作介紹</a:t>
            </a:r>
          </a:p>
        </p:txBody>
      </p:sp>
      <p:sp>
        <p:nvSpPr>
          <p:cNvPr id="2" name="文字方塊 1"/>
          <p:cNvSpPr txBox="1"/>
          <p:nvPr/>
        </p:nvSpPr>
        <p:spPr>
          <a:xfrm>
            <a:off x="3923928" y="322007"/>
            <a:ext cx="1224136" cy="369332"/>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裝夾刀具</a:t>
            </a:r>
          </a:p>
        </p:txBody>
      </p:sp>
      <p:grpSp>
        <p:nvGrpSpPr>
          <p:cNvPr id="6" name="群組 5"/>
          <p:cNvGrpSpPr/>
          <p:nvPr/>
        </p:nvGrpSpPr>
        <p:grpSpPr>
          <a:xfrm>
            <a:off x="3347864" y="1925625"/>
            <a:ext cx="5256584" cy="1815882"/>
            <a:chOff x="2627784" y="1551288"/>
            <a:chExt cx="5256584" cy="1815882"/>
          </a:xfrm>
        </p:grpSpPr>
        <p:sp>
          <p:nvSpPr>
            <p:cNvPr id="17" name="文字方塊 16"/>
            <p:cNvSpPr txBox="1"/>
            <p:nvPr/>
          </p:nvSpPr>
          <p:spPr>
            <a:xfrm>
              <a:off x="2627784" y="1551288"/>
              <a:ext cx="5256584" cy="1815882"/>
            </a:xfrm>
            <a:prstGeom prst="rect">
              <a:avLst/>
            </a:prstGeom>
            <a:noFill/>
            <a:ln>
              <a:solidFill>
                <a:schemeClr val="tx1"/>
              </a:solidFill>
            </a:ln>
          </p:spPr>
          <p:txBody>
            <a:bodyPr wrap="square" rtlCol="0">
              <a:spAutoFit/>
            </a:bodyPr>
            <a:lstStyle/>
            <a:p>
              <a:pPr marL="342900" indent="-342900">
                <a:lnSpc>
                  <a:spcPct val="200000"/>
                </a:lnSpc>
                <a:buFont typeface="+mj-lt"/>
                <a:buAutoNum type="arabicPeriod"/>
              </a:pPr>
              <a:r>
                <a:rPr lang="zh-TW" altLang="en-US" sz="1400" dirty="0">
                  <a:latin typeface="微軟正黑體" panose="020B0604030504040204" pitchFamily="34" charset="-120"/>
                  <a:ea typeface="微軟正黑體" panose="020B0604030504040204" pitchFamily="34" charset="-120"/>
                </a:rPr>
                <a:t>切換至　　　手動模式</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MDA</a:t>
              </a:r>
              <a:r>
                <a:rPr lang="zh-TW" altLang="en-US" sz="1400" dirty="0">
                  <a:latin typeface="微軟正黑體" panose="020B0604030504040204" pitchFamily="34" charset="-120"/>
                  <a:ea typeface="微軟正黑體" panose="020B0604030504040204" pitchFamily="34" charset="-120"/>
                </a:rPr>
                <a:t>模式</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AUTO</a:t>
              </a:r>
              <a:r>
                <a:rPr lang="zh-TW" altLang="en-US" sz="1400" dirty="0">
                  <a:latin typeface="微軟正黑體" panose="020B0604030504040204" pitchFamily="34" charset="-120"/>
                  <a:ea typeface="微軟正黑體" panose="020B0604030504040204" pitchFamily="34" charset="-120"/>
                </a:rPr>
                <a:t>模式</a:t>
              </a:r>
              <a:endParaRPr lang="en-US" altLang="zh-TW" sz="1400" dirty="0">
                <a:latin typeface="微軟正黑體" panose="020B0604030504040204" pitchFamily="34" charset="-120"/>
                <a:ea typeface="微軟正黑體" panose="020B0604030504040204" pitchFamily="34" charset="-120"/>
              </a:endParaRPr>
            </a:p>
            <a:p>
              <a:pPr marL="342900" indent="-342900">
                <a:lnSpc>
                  <a:spcPct val="200000"/>
                </a:lnSpc>
                <a:buFont typeface="+mj-lt"/>
                <a:buAutoNum type="arabicPeriod"/>
              </a:pPr>
              <a:r>
                <a:rPr lang="zh-TW" altLang="en-US" sz="1400" dirty="0">
                  <a:latin typeface="微軟正黑體" panose="020B0604030504040204" pitchFamily="34" charset="-120"/>
                  <a:ea typeface="微軟正黑體" panose="020B0604030504040204" pitchFamily="34" charset="-120"/>
                </a:rPr>
                <a:t>在主軸沒運轉、程式未執行的狀態下皆可透過主軸旁鬆</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夾刀具按鈕來換刀。</a:t>
              </a:r>
              <a:endParaRPr lang="en-US" altLang="zh-TW" sz="1400" dirty="0">
                <a:latin typeface="微軟正黑體" panose="020B0604030504040204" pitchFamily="34" charset="-120"/>
                <a:ea typeface="微軟正黑體" panose="020B0604030504040204" pitchFamily="34" charset="-120"/>
              </a:endParaRPr>
            </a:p>
            <a:p>
              <a:pPr marL="342900" indent="-342900">
                <a:lnSpc>
                  <a:spcPct val="200000"/>
                </a:lnSpc>
                <a:buFont typeface="+mj-lt"/>
                <a:buAutoNum type="arabicPeriod"/>
              </a:pPr>
              <a:r>
                <a:rPr lang="zh-TW" altLang="en-US" sz="1400" dirty="0">
                  <a:latin typeface="微軟正黑體" panose="020B0604030504040204" pitchFamily="34" charset="-120"/>
                  <a:ea typeface="微軟正黑體" panose="020B0604030504040204" pitchFamily="34" charset="-120"/>
                </a:rPr>
                <a:t>使用方式為單點觸發，刀具合上後再按一下即完成夾刀。</a:t>
              </a:r>
              <a:endParaRPr lang="en-US" altLang="zh-TW" sz="1400" dirty="0">
                <a:latin typeface="微軟正黑體" panose="020B0604030504040204" pitchFamily="34" charset="-120"/>
                <a:ea typeface="微軟正黑體" panose="020B0604030504040204" pitchFamily="34" charset="-120"/>
              </a:endParaRPr>
            </a:p>
          </p:txBody>
        </p:sp>
        <p:pic>
          <p:nvPicPr>
            <p:cNvPr id="10" name="圖片 9" descr="C:\Users\m6225\Desktop\西門子操作手冊\JO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704" y="1626186"/>
              <a:ext cx="431800" cy="431800"/>
            </a:xfrm>
            <a:prstGeom prst="rect">
              <a:avLst/>
            </a:prstGeom>
            <a:noFill/>
            <a:ln>
              <a:noFill/>
            </a:ln>
          </p:spPr>
        </p:pic>
        <p:pic>
          <p:nvPicPr>
            <p:cNvPr id="20" name="圖片 19" descr="C:\Users\m6225\Desktop\西門子操作手冊\MD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168" y="1626186"/>
              <a:ext cx="431800" cy="431800"/>
            </a:xfrm>
            <a:prstGeom prst="rect">
              <a:avLst/>
            </a:prstGeom>
            <a:noFill/>
            <a:ln>
              <a:noFill/>
            </a:ln>
          </p:spPr>
        </p:pic>
        <p:pic>
          <p:nvPicPr>
            <p:cNvPr id="21" name="圖片 20" descr="C:\Users\m6225\Desktop\西門子操作手冊\AUT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9588" y="1626186"/>
              <a:ext cx="431800" cy="431800"/>
            </a:xfrm>
            <a:prstGeom prst="rect">
              <a:avLst/>
            </a:prstGeom>
            <a:noFill/>
            <a:ln>
              <a:noFill/>
            </a:ln>
          </p:spPr>
        </p:pic>
      </p:grpSp>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05727" y="1753446"/>
            <a:ext cx="3836002" cy="2160240"/>
          </a:xfrm>
          <a:prstGeom prst="rect">
            <a:avLst/>
          </a:prstGeom>
        </p:spPr>
      </p:pic>
      <p:sp>
        <p:nvSpPr>
          <p:cNvPr id="8" name="矩形 7"/>
          <p:cNvSpPr/>
          <p:nvPr/>
        </p:nvSpPr>
        <p:spPr>
          <a:xfrm>
            <a:off x="2469200" y="1712367"/>
            <a:ext cx="648072"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61754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機台基本操作介紹</a:t>
            </a:r>
          </a:p>
        </p:txBody>
      </p:sp>
      <p:sp>
        <p:nvSpPr>
          <p:cNvPr id="2" name="文字方塊 1"/>
          <p:cNvSpPr txBox="1"/>
          <p:nvPr/>
        </p:nvSpPr>
        <p:spPr>
          <a:xfrm>
            <a:off x="3774675" y="268600"/>
            <a:ext cx="1636596" cy="369332"/>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手輪使用方式</a:t>
            </a:r>
          </a:p>
        </p:txBody>
      </p:sp>
      <p:sp>
        <p:nvSpPr>
          <p:cNvPr id="17" name="文字方塊 16"/>
          <p:cNvSpPr txBox="1"/>
          <p:nvPr/>
        </p:nvSpPr>
        <p:spPr>
          <a:xfrm>
            <a:off x="4886852" y="1555216"/>
            <a:ext cx="3589450" cy="2246769"/>
          </a:xfrm>
          <a:prstGeom prst="rect">
            <a:avLst/>
          </a:prstGeom>
          <a:noFill/>
          <a:ln>
            <a:solidFill>
              <a:schemeClr val="tx1"/>
            </a:solidFill>
          </a:ln>
        </p:spPr>
        <p:txBody>
          <a:bodyPr wrap="square" rtlCol="0">
            <a:spAutoFit/>
          </a:bodyPr>
          <a:lstStyle/>
          <a:p>
            <a:pPr marL="342900" indent="-342900">
              <a:lnSpc>
                <a:spcPct val="200000"/>
              </a:lnSpc>
              <a:buFont typeface="+mj-lt"/>
              <a:buAutoNum type="arabicPeriod"/>
            </a:pPr>
            <a:r>
              <a:rPr lang="zh-TW" altLang="en-US" sz="1400" dirty="0">
                <a:latin typeface="微軟正黑體" panose="020B0604030504040204" pitchFamily="34" charset="-120"/>
                <a:ea typeface="微軟正黑體" panose="020B0604030504040204" pitchFamily="34" charset="-120"/>
              </a:rPr>
              <a:t>切換至　　　模式</a:t>
            </a:r>
            <a:endParaRPr lang="en-US" altLang="zh-TW" sz="1400" dirty="0">
              <a:latin typeface="微軟正黑體" panose="020B0604030504040204" pitchFamily="34" charset="-120"/>
              <a:ea typeface="微軟正黑體" panose="020B0604030504040204" pitchFamily="34" charset="-120"/>
            </a:endParaRPr>
          </a:p>
          <a:p>
            <a:pPr marL="342900" indent="-342900">
              <a:lnSpc>
                <a:spcPct val="200000"/>
              </a:lnSpc>
              <a:buFont typeface="+mj-lt"/>
              <a:buAutoNum type="arabicPeriod"/>
            </a:pPr>
            <a:r>
              <a:rPr lang="zh-TW" altLang="en-US" sz="1400" dirty="0">
                <a:latin typeface="微軟正黑體" panose="020B0604030504040204" pitchFamily="34" charset="-120"/>
                <a:ea typeface="微軟正黑體" panose="020B0604030504040204" pitchFamily="34" charset="-120"/>
              </a:rPr>
              <a:t>將手輪側鈕按住中間燈號會亮起</a:t>
            </a:r>
            <a:endParaRPr lang="en-US" altLang="zh-TW" sz="1400" dirty="0">
              <a:latin typeface="微軟正黑體" panose="020B0604030504040204" pitchFamily="34" charset="-120"/>
              <a:ea typeface="微軟正黑體" panose="020B0604030504040204" pitchFamily="34" charset="-120"/>
            </a:endParaRPr>
          </a:p>
          <a:p>
            <a:pPr marL="342900" indent="-342900">
              <a:lnSpc>
                <a:spcPct val="200000"/>
              </a:lnSpc>
              <a:buFont typeface="+mj-lt"/>
              <a:buAutoNum type="arabicPeriod"/>
            </a:pPr>
            <a:r>
              <a:rPr lang="zh-TW" altLang="en-US" sz="1400" dirty="0">
                <a:latin typeface="微軟正黑體" panose="020B0604030504040204" pitchFamily="34" charset="-120"/>
                <a:ea typeface="微軟正黑體" panose="020B0604030504040204" pitchFamily="34" charset="-120"/>
              </a:rPr>
              <a:t>利用Ａ旋鈕調整要控制的軸向</a:t>
            </a:r>
            <a:endParaRPr lang="en-US" altLang="zh-TW" sz="1400" dirty="0">
              <a:latin typeface="微軟正黑體" panose="020B0604030504040204" pitchFamily="34" charset="-120"/>
              <a:ea typeface="微軟正黑體" panose="020B0604030504040204" pitchFamily="34" charset="-120"/>
            </a:endParaRPr>
          </a:p>
          <a:p>
            <a:pPr marL="342900" indent="-342900">
              <a:lnSpc>
                <a:spcPct val="200000"/>
              </a:lnSpc>
              <a:buFont typeface="+mj-lt"/>
              <a:buAutoNum type="arabicPeriod"/>
            </a:pPr>
            <a:r>
              <a:rPr lang="zh-TW" altLang="en-US" sz="1400" dirty="0">
                <a:latin typeface="微軟正黑體" panose="020B0604030504040204" pitchFamily="34" charset="-120"/>
                <a:ea typeface="微軟正黑體" panose="020B0604030504040204" pitchFamily="34" charset="-120"/>
              </a:rPr>
              <a:t>旋鈕</a:t>
            </a:r>
            <a:r>
              <a:rPr lang="en-US" altLang="zh-TW" sz="1400" dirty="0">
                <a:latin typeface="微軟正黑體" panose="020B0604030504040204" pitchFamily="34" charset="-120"/>
                <a:ea typeface="微軟正黑體" panose="020B0604030504040204" pitchFamily="34" charset="-120"/>
              </a:rPr>
              <a:t>B</a:t>
            </a:r>
            <a:r>
              <a:rPr lang="zh-TW" altLang="en-US" sz="1400" dirty="0">
                <a:latin typeface="微軟正黑體" panose="020B0604030504040204" pitchFamily="34" charset="-120"/>
                <a:ea typeface="微軟正黑體" panose="020B0604030504040204" pitchFamily="34" charset="-120"/>
              </a:rPr>
              <a:t>為每格進給的大小，</a:t>
            </a:r>
            <a:r>
              <a:rPr lang="en-US" altLang="zh-TW" sz="1400" dirty="0">
                <a:latin typeface="微軟正黑體" panose="020B0604030504040204" pitchFamily="34" charset="-120"/>
                <a:ea typeface="微軟正黑體" panose="020B0604030504040204" pitchFamily="34" charset="-120"/>
              </a:rPr>
              <a:t>X1</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X10</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X100</a:t>
            </a:r>
            <a:r>
              <a:rPr lang="zh-TW" altLang="en-US" sz="1400" dirty="0">
                <a:latin typeface="微軟正黑體" panose="020B0604030504040204" pitchFamily="34" charset="-120"/>
                <a:ea typeface="微軟正黑體" panose="020B0604030504040204" pitchFamily="34" charset="-120"/>
              </a:rPr>
              <a:t>依序為</a:t>
            </a:r>
            <a:r>
              <a:rPr lang="en-US" altLang="zh-TW" sz="1400" dirty="0">
                <a:latin typeface="微軟正黑體" panose="020B0604030504040204" pitchFamily="34" charset="-120"/>
                <a:ea typeface="微軟正黑體" panose="020B0604030504040204" pitchFamily="34" charset="-120"/>
              </a:rPr>
              <a:t>1um</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1</a:t>
            </a:r>
            <a:r>
              <a:rPr lang="zh-TW" altLang="en-US" sz="1400" dirty="0">
                <a:latin typeface="微軟正黑體" panose="020B0604030504040204" pitchFamily="34" charset="-120"/>
                <a:ea typeface="微軟正黑體" panose="020B0604030504040204" pitchFamily="34" charset="-120"/>
              </a:rPr>
              <a:t>條、</a:t>
            </a:r>
            <a:r>
              <a:rPr lang="en-US" altLang="zh-TW" sz="1400" dirty="0">
                <a:latin typeface="微軟正黑體" panose="020B0604030504040204" pitchFamily="34" charset="-120"/>
                <a:ea typeface="微軟正黑體" panose="020B0604030504040204" pitchFamily="34" charset="-120"/>
              </a:rPr>
              <a:t>10</a:t>
            </a:r>
            <a:r>
              <a:rPr lang="zh-TW" altLang="en-US" sz="1400" dirty="0">
                <a:latin typeface="微軟正黑體" panose="020B0604030504040204" pitchFamily="34" charset="-120"/>
                <a:ea typeface="微軟正黑體" panose="020B0604030504040204" pitchFamily="34" charset="-120"/>
              </a:rPr>
              <a:t>條</a:t>
            </a:r>
            <a:endParaRPr lang="en-US" altLang="zh-TW" sz="1400" dirty="0">
              <a:latin typeface="微軟正黑體" panose="020B0604030504040204" pitchFamily="34" charset="-120"/>
              <a:ea typeface="微軟正黑體" panose="020B0604030504040204" pitchFamily="34" charset="-120"/>
            </a:endParaRPr>
          </a:p>
        </p:txBody>
      </p:sp>
      <p:pic>
        <p:nvPicPr>
          <p:cNvPr id="10" name="圖片 9" descr="C:\Users\m6225\Desktop\西門子操作手冊\JO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5980" y="1633936"/>
            <a:ext cx="431800" cy="431800"/>
          </a:xfrm>
          <a:prstGeom prst="rect">
            <a:avLst/>
          </a:prstGeom>
          <a:noFill/>
          <a:ln>
            <a:noFill/>
          </a:ln>
        </p:spPr>
      </p:pic>
      <p:pic>
        <p:nvPicPr>
          <p:cNvPr id="11" name="圖片 10"/>
          <p:cNvPicPr>
            <a:picLocks noChangeAspect="1"/>
          </p:cNvPicPr>
          <p:nvPr/>
        </p:nvPicPr>
        <p:blipFill rotWithShape="1">
          <a:blip r:embed="rId3" cstate="print">
            <a:extLst>
              <a:ext uri="{28A0092B-C50C-407E-A947-70E740481C1C}">
                <a14:useLocalDpi xmlns:a14="http://schemas.microsoft.com/office/drawing/2010/main" val="0"/>
              </a:ext>
            </a:extLst>
          </a:blip>
          <a:srcRect l="15400" t="28050" r="22000" b="8043"/>
          <a:stretch/>
        </p:blipFill>
        <p:spPr>
          <a:xfrm rot="5400000">
            <a:off x="2207949" y="1680122"/>
            <a:ext cx="2952331" cy="1697310"/>
          </a:xfrm>
          <a:prstGeom prst="rect">
            <a:avLst/>
          </a:prstGeom>
        </p:spPr>
      </p:pic>
      <p:pic>
        <p:nvPicPr>
          <p:cNvPr id="12" name="圖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09" y="1586576"/>
            <a:ext cx="2952330" cy="1872208"/>
          </a:xfrm>
          <a:prstGeom prst="rect">
            <a:avLst/>
          </a:prstGeom>
        </p:spPr>
      </p:pic>
      <p:sp>
        <p:nvSpPr>
          <p:cNvPr id="13" name="矩形 12"/>
          <p:cNvSpPr/>
          <p:nvPr/>
        </p:nvSpPr>
        <p:spPr>
          <a:xfrm>
            <a:off x="1043608" y="2383346"/>
            <a:ext cx="936104" cy="1249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接點 13"/>
          <p:cNvCxnSpPr>
            <a:stCxn id="18" idx="0"/>
            <a:endCxn id="13" idx="2"/>
          </p:cNvCxnSpPr>
          <p:nvPr/>
        </p:nvCxnSpPr>
        <p:spPr>
          <a:xfrm flipH="1" flipV="1">
            <a:off x="1511660" y="3632706"/>
            <a:ext cx="76695" cy="5040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472231" y="4136762"/>
            <a:ext cx="2232248" cy="523220"/>
          </a:xfrm>
          <a:prstGeom prst="rect">
            <a:avLst/>
          </a:prstGeom>
          <a:noFill/>
          <a:ln>
            <a:solidFill>
              <a:schemeClr val="tx1"/>
            </a:solidFill>
          </a:ln>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進給旋鈕不可為０，至少需開１格手輪才會有效。</a:t>
            </a:r>
            <a:endParaRPr lang="en-US" altLang="zh-TW" sz="1400" dirty="0">
              <a:latin typeface="微軟正黑體" panose="020B0604030504040204" pitchFamily="34" charset="-120"/>
              <a:ea typeface="微軟正黑體" panose="020B0604030504040204" pitchFamily="34" charset="-120"/>
            </a:endParaRPr>
          </a:p>
        </p:txBody>
      </p:sp>
      <p:sp>
        <p:nvSpPr>
          <p:cNvPr id="22" name="矩形 21"/>
          <p:cNvSpPr/>
          <p:nvPr/>
        </p:nvSpPr>
        <p:spPr>
          <a:xfrm>
            <a:off x="2822410" y="1582799"/>
            <a:ext cx="381438" cy="6097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3646983" y="2522679"/>
            <a:ext cx="255385" cy="2459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p:cNvSpPr txBox="1"/>
          <p:nvPr/>
        </p:nvSpPr>
        <p:spPr>
          <a:xfrm>
            <a:off x="3225179" y="2541597"/>
            <a:ext cx="415498" cy="369332"/>
          </a:xfrm>
          <a:prstGeom prst="rect">
            <a:avLst/>
          </a:prstGeom>
          <a:noFill/>
        </p:spPr>
        <p:txBody>
          <a:bodyPr wrap="none" rtlCol="0">
            <a:spAutoFit/>
          </a:bodyPr>
          <a:lstStyle/>
          <a:p>
            <a:r>
              <a:rPr lang="zh-TW" altLang="en-US" dirty="0">
                <a:solidFill>
                  <a:srgbClr val="FF0000"/>
                </a:solidFill>
                <a:latin typeface="微軟正黑體" panose="020B0604030504040204" pitchFamily="34" charset="-120"/>
                <a:ea typeface="微軟正黑體" panose="020B0604030504040204" pitchFamily="34" charset="-120"/>
              </a:rPr>
              <a:t>Ａ</a:t>
            </a:r>
          </a:p>
        </p:txBody>
      </p:sp>
      <p:sp>
        <p:nvSpPr>
          <p:cNvPr id="25" name="文字方塊 24"/>
          <p:cNvSpPr txBox="1"/>
          <p:nvPr/>
        </p:nvSpPr>
        <p:spPr>
          <a:xfrm>
            <a:off x="3924220" y="2541597"/>
            <a:ext cx="415498" cy="369332"/>
          </a:xfrm>
          <a:prstGeom prst="rect">
            <a:avLst/>
          </a:prstGeom>
          <a:noFill/>
        </p:spPr>
        <p:txBody>
          <a:bodyPr wrap="none" rtlCol="0">
            <a:spAutoFit/>
          </a:bodyPr>
          <a:lstStyle/>
          <a:p>
            <a:r>
              <a:rPr lang="zh-TW" altLang="en-US" dirty="0">
                <a:solidFill>
                  <a:srgbClr val="FF0000"/>
                </a:solidFill>
                <a:latin typeface="微軟正黑體" panose="020B0604030504040204" pitchFamily="34" charset="-120"/>
                <a:ea typeface="微軟正黑體" panose="020B0604030504040204" pitchFamily="34" charset="-120"/>
              </a:rPr>
              <a:t>Ｂ</a:t>
            </a:r>
          </a:p>
        </p:txBody>
      </p:sp>
    </p:spTree>
    <p:extLst>
      <p:ext uri="{BB962C8B-B14F-4D97-AF65-F5344CB8AC3E}">
        <p14:creationId xmlns:p14="http://schemas.microsoft.com/office/powerpoint/2010/main" val="285511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093306" y="483518"/>
            <a:ext cx="6480000" cy="612000"/>
          </a:xfrm>
        </p:spPr>
        <p:txBody>
          <a:bodyPr/>
          <a:lstStyle/>
          <a:p>
            <a:r>
              <a:rPr lang="zh-TW" altLang="en-US" dirty="0"/>
              <a:t>大綱</a:t>
            </a:r>
          </a:p>
        </p:txBody>
      </p:sp>
      <p:sp>
        <p:nvSpPr>
          <p:cNvPr id="5" name="副標題 4"/>
          <p:cNvSpPr>
            <a:spLocks noGrp="1"/>
          </p:cNvSpPr>
          <p:nvPr>
            <p:ph type="subTitle" idx="1"/>
          </p:nvPr>
        </p:nvSpPr>
        <p:spPr>
          <a:xfrm>
            <a:off x="1093306" y="1059582"/>
            <a:ext cx="7007086" cy="3744416"/>
          </a:xfrm>
        </p:spPr>
        <p:txBody>
          <a:bodyPr>
            <a:normAutofit lnSpcReduction="10000"/>
          </a:bodyPr>
          <a:lstStyle/>
          <a:p>
            <a:r>
              <a:rPr lang="zh-TW" altLang="en-US" dirty="0"/>
              <a:t>開機步驟</a:t>
            </a:r>
            <a:endParaRPr lang="en-US" altLang="zh-TW" dirty="0"/>
          </a:p>
          <a:p>
            <a:r>
              <a:rPr lang="zh-TW" altLang="en-US" dirty="0"/>
              <a:t>面板按鍵、介面說明</a:t>
            </a:r>
            <a:endParaRPr lang="en-US" altLang="zh-TW" dirty="0"/>
          </a:p>
          <a:p>
            <a:r>
              <a:rPr lang="zh-TW" altLang="en-US" dirty="0"/>
              <a:t>機台基本操作說明</a:t>
            </a:r>
            <a:endParaRPr lang="en-US" altLang="zh-TW" dirty="0"/>
          </a:p>
          <a:p>
            <a:r>
              <a:rPr lang="zh-TW" altLang="en-US" dirty="0"/>
              <a:t>擺動式工作台基本操作</a:t>
            </a:r>
            <a:endParaRPr lang="en-US" altLang="zh-TW" dirty="0"/>
          </a:p>
          <a:p>
            <a:r>
              <a:rPr lang="zh-TW" altLang="en-US" dirty="0"/>
              <a:t>刀長自動量測操作</a:t>
            </a:r>
            <a:endParaRPr lang="en-US" altLang="zh-TW" dirty="0"/>
          </a:p>
          <a:p>
            <a:r>
              <a:rPr lang="zh-TW" altLang="en-US" dirty="0"/>
              <a:t>工件自動量測操作</a:t>
            </a:r>
            <a:endParaRPr lang="en-US" altLang="zh-TW" dirty="0"/>
          </a:p>
          <a:p>
            <a:r>
              <a:rPr lang="zh-TW" altLang="en-US" dirty="0"/>
              <a:t>程式管理介紹</a:t>
            </a:r>
            <a:endParaRPr lang="en-US" altLang="zh-TW" dirty="0"/>
          </a:p>
          <a:p>
            <a:r>
              <a:rPr lang="zh-TW" altLang="en-US" dirty="0"/>
              <a:t>常用程式碼介紹</a:t>
            </a:r>
            <a:endParaRPr lang="en-US" altLang="zh-TW" dirty="0"/>
          </a:p>
          <a:p>
            <a:r>
              <a:rPr lang="zh-TW" altLang="en-US" dirty="0"/>
              <a:t>簡易程式範例</a:t>
            </a:r>
            <a:endParaRPr lang="en-US" altLang="zh-TW" dirty="0"/>
          </a:p>
          <a:p>
            <a:endParaRPr lang="zh-TW" altLang="en-US" dirty="0"/>
          </a:p>
        </p:txBody>
      </p:sp>
    </p:spTree>
    <p:extLst>
      <p:ext uri="{BB962C8B-B14F-4D97-AF65-F5344CB8AC3E}">
        <p14:creationId xmlns:p14="http://schemas.microsoft.com/office/powerpoint/2010/main" val="2173323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機台基本操作介紹</a:t>
            </a:r>
          </a:p>
        </p:txBody>
      </p:sp>
      <p:sp>
        <p:nvSpPr>
          <p:cNvPr id="8" name="文字方塊 7"/>
          <p:cNvSpPr txBox="1"/>
          <p:nvPr/>
        </p:nvSpPr>
        <p:spPr>
          <a:xfrm>
            <a:off x="611560" y="627534"/>
            <a:ext cx="8208912" cy="369332"/>
          </a:xfrm>
          <a:prstGeom prst="rect">
            <a:avLst/>
          </a:prstGeom>
          <a:noFill/>
          <a:ln>
            <a:noFill/>
          </a:ln>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T,S,M</a:t>
            </a:r>
            <a:r>
              <a:rPr lang="zh-TW" altLang="en-US" dirty="0">
                <a:latin typeface="微軟正黑體" panose="020B0604030504040204" pitchFamily="34" charset="-120"/>
                <a:ea typeface="微軟正黑體" panose="020B0604030504040204" pitchFamily="34" charset="-120"/>
              </a:rPr>
              <a:t>功能：先切換到</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模式後按下畫面下方的</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即出現下方視窗</a:t>
            </a:r>
          </a:p>
        </p:txBody>
      </p:sp>
      <p:pic>
        <p:nvPicPr>
          <p:cNvPr id="16" name="圖片 15" descr="C:\Users\m6225\Desktop\西門子操作手冊\JO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0236" y="596300"/>
            <a:ext cx="431800" cy="431800"/>
          </a:xfrm>
          <a:prstGeom prst="rect">
            <a:avLst/>
          </a:prstGeom>
          <a:noFill/>
          <a:ln>
            <a:noFill/>
          </a:ln>
        </p:spPr>
      </p:pic>
      <p:pic>
        <p:nvPicPr>
          <p:cNvPr id="2" name="圖片 1"/>
          <p:cNvPicPr>
            <a:picLocks noChangeAspect="1"/>
          </p:cNvPicPr>
          <p:nvPr/>
        </p:nvPicPr>
        <p:blipFill>
          <a:blip r:embed="rId3"/>
          <a:stretch>
            <a:fillRect/>
          </a:stretch>
        </p:blipFill>
        <p:spPr>
          <a:xfrm>
            <a:off x="5783293" y="516255"/>
            <a:ext cx="1285875" cy="581025"/>
          </a:xfrm>
          <a:prstGeom prst="rect">
            <a:avLst/>
          </a:prstGeom>
        </p:spPr>
      </p:pic>
      <p:pic>
        <p:nvPicPr>
          <p:cNvPr id="3" name="圖片 2"/>
          <p:cNvPicPr>
            <a:picLocks noChangeAspect="1"/>
          </p:cNvPicPr>
          <p:nvPr/>
        </p:nvPicPr>
        <p:blipFill rotWithShape="1">
          <a:blip r:embed="rId4">
            <a:extLst>
              <a:ext uri="{28A0092B-C50C-407E-A947-70E740481C1C}">
                <a14:useLocalDpi xmlns:a14="http://schemas.microsoft.com/office/drawing/2010/main" val="0"/>
              </a:ext>
            </a:extLst>
          </a:blip>
          <a:srcRect r="58248"/>
          <a:stretch/>
        </p:blipFill>
        <p:spPr>
          <a:xfrm>
            <a:off x="567814" y="1298853"/>
            <a:ext cx="2359840" cy="2057684"/>
          </a:xfrm>
          <a:prstGeom prst="rect">
            <a:avLst/>
          </a:prstGeom>
        </p:spPr>
      </p:pic>
      <p:sp>
        <p:nvSpPr>
          <p:cNvPr id="20" name="文字方塊 19"/>
          <p:cNvSpPr txBox="1"/>
          <p:nvPr/>
        </p:nvSpPr>
        <p:spPr>
          <a:xfrm>
            <a:off x="3068000" y="1298605"/>
            <a:ext cx="5248416" cy="2800767"/>
          </a:xfrm>
          <a:prstGeom prst="rect">
            <a:avLst/>
          </a:prstGeom>
          <a:noFill/>
          <a:ln>
            <a:solidFill>
              <a:schemeClr val="tx1"/>
            </a:solidFill>
          </a:ln>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各欄位含意：</a:t>
            </a:r>
            <a:endParaRPr lang="en-US" altLang="zh-TW" sz="1600" dirty="0">
              <a:latin typeface="微軟正黑體" panose="020B0604030504040204" pitchFamily="34" charset="-120"/>
              <a:ea typeface="微軟正黑體" panose="020B0604030504040204" pitchFamily="34" charset="-120"/>
            </a:endParaRPr>
          </a:p>
          <a:p>
            <a:pPr marL="1314000"/>
            <a:r>
              <a:rPr lang="en-US" altLang="zh-TW" sz="1600" dirty="0">
                <a:latin typeface="微軟正黑體" panose="020B0604030504040204" pitchFamily="34" charset="-120"/>
                <a:ea typeface="微軟正黑體" panose="020B0604030504040204" pitchFamily="34" charset="-120"/>
              </a:rPr>
              <a:t>T</a:t>
            </a:r>
            <a:r>
              <a:rPr lang="zh-TW" altLang="en-US" sz="1600" dirty="0">
                <a:latin typeface="微軟正黑體" panose="020B0604030504040204" pitchFamily="34" charset="-120"/>
                <a:ea typeface="微軟正黑體" panose="020B0604030504040204" pitchFamily="34" charset="-120"/>
              </a:rPr>
              <a:t>：刀具名稱</a:t>
            </a:r>
            <a:endParaRPr lang="en-US" altLang="zh-TW" sz="1600" dirty="0">
              <a:latin typeface="微軟正黑體" panose="020B0604030504040204" pitchFamily="34" charset="-120"/>
              <a:ea typeface="微軟正黑體" panose="020B0604030504040204" pitchFamily="34" charset="-120"/>
            </a:endParaRPr>
          </a:p>
          <a:p>
            <a:pPr marL="1152000"/>
            <a:r>
              <a:rPr lang="en-US" altLang="zh-TW" sz="1600" dirty="0">
                <a:latin typeface="微軟正黑體" panose="020B0604030504040204" pitchFamily="34" charset="-120"/>
                <a:ea typeface="微軟正黑體" panose="020B0604030504040204" pitchFamily="34" charset="-120"/>
              </a:rPr>
              <a:t>D1</a:t>
            </a:r>
            <a:r>
              <a:rPr lang="zh-TW" altLang="en-US" sz="1600" dirty="0">
                <a:latin typeface="微軟正黑體" panose="020B0604030504040204" pitchFamily="34" charset="-120"/>
                <a:ea typeface="微軟正黑體" panose="020B0604030504040204" pitchFamily="34" charset="-120"/>
              </a:rPr>
              <a:t>：啟動刀具補償</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刀長、刀徑</a:t>
            </a:r>
            <a:r>
              <a:rPr lang="en-US" altLang="zh-TW" sz="1600" dirty="0">
                <a:latin typeface="微軟正黑體" panose="020B0604030504040204" pitchFamily="34" charset="-120"/>
                <a:ea typeface="微軟正黑體" panose="020B0604030504040204" pitchFamily="34" charset="-120"/>
              </a:rPr>
              <a:t>)</a:t>
            </a:r>
          </a:p>
          <a:p>
            <a:pPr marL="1188000"/>
            <a:r>
              <a:rPr lang="en-US" altLang="zh-TW" sz="1600" dirty="0">
                <a:latin typeface="微軟正黑體" panose="020B0604030504040204" pitchFamily="34" charset="-120"/>
                <a:ea typeface="微軟正黑體" panose="020B0604030504040204" pitchFamily="34" charset="-120"/>
              </a:rPr>
              <a:t>ST</a:t>
            </a:r>
            <a:r>
              <a:rPr lang="zh-TW" altLang="en-US" sz="1600" dirty="0">
                <a:latin typeface="微軟正黑體" panose="020B0604030504040204" pitchFamily="34" charset="-120"/>
                <a:ea typeface="微軟正黑體" panose="020B0604030504040204" pitchFamily="34" charset="-120"/>
              </a:rPr>
              <a:t>：姊妹刀</a:t>
            </a:r>
            <a:endParaRPr lang="en-US" altLang="zh-TW" sz="1600" dirty="0">
              <a:latin typeface="微軟正黑體" panose="020B0604030504040204" pitchFamily="34" charset="-120"/>
              <a:ea typeface="微軟正黑體" panose="020B0604030504040204" pitchFamily="34" charset="-120"/>
            </a:endParaRPr>
          </a:p>
          <a:p>
            <a:pPr marL="1008000"/>
            <a:r>
              <a:rPr lang="zh-TW" altLang="en-US" sz="1600" dirty="0">
                <a:latin typeface="微軟正黑體" panose="020B0604030504040204" pitchFamily="34" charset="-120"/>
                <a:ea typeface="微軟正黑體" panose="020B0604030504040204" pitchFamily="34" charset="-120"/>
              </a:rPr>
              <a:t>主軸：轉速</a:t>
            </a:r>
            <a:endParaRPr lang="en-US" altLang="zh-TW" sz="1600" dirty="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　主軸的</a:t>
            </a:r>
            <a:r>
              <a:rPr lang="en-US" altLang="zh-TW" sz="1600" dirty="0">
                <a:latin typeface="微軟正黑體" panose="020B0604030504040204" pitchFamily="34" charset="-120"/>
                <a:ea typeface="微軟正黑體" panose="020B0604030504040204" pitchFamily="34" charset="-120"/>
              </a:rPr>
              <a:t>M</a:t>
            </a:r>
            <a:r>
              <a:rPr lang="zh-TW" altLang="en-US" sz="1600" dirty="0">
                <a:latin typeface="微軟正黑體" panose="020B0604030504040204" pitchFamily="34" charset="-120"/>
                <a:ea typeface="微軟正黑體" panose="020B0604030504040204" pitchFamily="34" charset="-120"/>
              </a:rPr>
              <a:t>功能：正反轉、定位、定位角度</a:t>
            </a:r>
            <a:endParaRPr lang="en-US" altLang="zh-TW" sz="1600" dirty="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　　其他</a:t>
            </a:r>
            <a:r>
              <a:rPr lang="en-US" altLang="zh-TW" sz="1600" dirty="0">
                <a:latin typeface="微軟正黑體" panose="020B0604030504040204" pitchFamily="34" charset="-120"/>
                <a:ea typeface="微軟正黑體" panose="020B0604030504040204" pitchFamily="34" charset="-120"/>
              </a:rPr>
              <a:t>M</a:t>
            </a:r>
            <a:r>
              <a:rPr lang="zh-TW" altLang="en-US" sz="1600" dirty="0">
                <a:latin typeface="微軟正黑體" panose="020B0604030504040204" pitchFamily="34" charset="-120"/>
                <a:ea typeface="微軟正黑體" panose="020B0604030504040204" pitchFamily="34" charset="-120"/>
              </a:rPr>
              <a:t>功能：如</a:t>
            </a:r>
            <a:r>
              <a:rPr lang="en-US" altLang="zh-TW" sz="1600" dirty="0">
                <a:latin typeface="微軟正黑體" panose="020B0604030504040204" pitchFamily="34" charset="-120"/>
                <a:ea typeface="微軟正黑體" panose="020B0604030504040204" pitchFamily="34" charset="-120"/>
              </a:rPr>
              <a:t>M8</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M9</a:t>
            </a:r>
            <a:r>
              <a:rPr lang="zh-TW" altLang="en-US" sz="1600" dirty="0">
                <a:latin typeface="微軟正黑體" panose="020B0604030504040204" pitchFamily="34" charset="-120"/>
                <a:ea typeface="微軟正黑體" panose="020B0604030504040204" pitchFamily="34" charset="-120"/>
              </a:rPr>
              <a:t>等</a:t>
            </a:r>
            <a:endParaRPr lang="en-US" altLang="zh-TW" sz="1600" dirty="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　　　零點偏移：欲啟動之工作坐標系</a:t>
            </a:r>
            <a:endParaRPr lang="en-US" altLang="zh-TW" sz="1600" dirty="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　　　　　單位：切換</a:t>
            </a:r>
            <a:r>
              <a:rPr lang="en-US" altLang="zh-TW" sz="1600" dirty="0">
                <a:latin typeface="微軟正黑體" panose="020B0604030504040204" pitchFamily="34" charset="-120"/>
                <a:ea typeface="微軟正黑體" panose="020B0604030504040204" pitchFamily="34" charset="-120"/>
              </a:rPr>
              <a:t>mm/inch</a:t>
            </a:r>
          </a:p>
          <a:p>
            <a:r>
              <a:rPr lang="zh-TW" altLang="en-US" sz="1600" dirty="0">
                <a:latin typeface="微軟正黑體" panose="020B0604030504040204" pitchFamily="34" charset="-120"/>
                <a:ea typeface="微軟正黑體" panose="020B0604030504040204" pitchFamily="34" charset="-120"/>
              </a:rPr>
              <a:t>　　　加工平面：圓弧切削 </a:t>
            </a:r>
            <a:r>
              <a:rPr lang="en-US" altLang="zh-TW" sz="1600" dirty="0">
                <a:latin typeface="微軟正黑體" panose="020B0604030504040204" pitchFamily="34" charset="-120"/>
                <a:ea typeface="微軟正黑體" panose="020B0604030504040204" pitchFamily="34" charset="-120"/>
              </a:rPr>
              <a:t>G17</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G18</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G19</a:t>
            </a:r>
            <a:r>
              <a:rPr lang="zh-TW" altLang="en-US" sz="1600" dirty="0">
                <a:latin typeface="微軟正黑體" panose="020B0604030504040204" pitchFamily="34" charset="-120"/>
                <a:ea typeface="微軟正黑體" panose="020B0604030504040204" pitchFamily="34" charset="-120"/>
              </a:rPr>
              <a:t> 切削方向</a:t>
            </a:r>
            <a:endParaRPr lang="en-US" altLang="zh-TW" sz="1600" dirty="0">
              <a:latin typeface="微軟正黑體" panose="020B0604030504040204" pitchFamily="34" charset="-120"/>
              <a:ea typeface="微軟正黑體" panose="020B0604030504040204" pitchFamily="34" charset="-120"/>
            </a:endParaRPr>
          </a:p>
          <a:p>
            <a:endParaRPr lang="en-US" altLang="zh-TW" sz="1600" dirty="0">
              <a:latin typeface="微軟正黑體" panose="020B0604030504040204" pitchFamily="34" charset="-120"/>
              <a:ea typeface="微軟正黑體" panose="020B0604030504040204" pitchFamily="34" charset="-120"/>
            </a:endParaRPr>
          </a:p>
        </p:txBody>
      </p:sp>
      <p:pic>
        <p:nvPicPr>
          <p:cNvPr id="36" name="圖片 35"/>
          <p:cNvPicPr>
            <a:picLocks noChangeAspect="1"/>
          </p:cNvPicPr>
          <p:nvPr/>
        </p:nvPicPr>
        <p:blipFill>
          <a:blip r:embed="rId5"/>
          <a:stretch>
            <a:fillRect/>
          </a:stretch>
        </p:blipFill>
        <p:spPr>
          <a:xfrm>
            <a:off x="7619950" y="2205404"/>
            <a:ext cx="552450" cy="904875"/>
          </a:xfrm>
          <a:prstGeom prst="rect">
            <a:avLst/>
          </a:prstGeom>
          <a:ln w="19050" cap="sq">
            <a:solidFill>
              <a:schemeClr val="tx1"/>
            </a:solidFill>
            <a:prstDash val="solid"/>
            <a:miter lim="800000"/>
          </a:ln>
          <a:effectLst/>
        </p:spPr>
      </p:pic>
      <p:cxnSp>
        <p:nvCxnSpPr>
          <p:cNvPr id="42" name="直線單箭頭接點 41"/>
          <p:cNvCxnSpPr/>
          <p:nvPr/>
        </p:nvCxnSpPr>
        <p:spPr>
          <a:xfrm>
            <a:off x="7042854" y="2683065"/>
            <a:ext cx="50405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602452" y="3451086"/>
            <a:ext cx="2245286" cy="1383647"/>
          </a:xfrm>
          <a:prstGeom prst="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en-US" altLang="zh-TW" dirty="0">
                <a:solidFill>
                  <a:sysClr val="windowText" lastClr="000000"/>
                </a:solidFill>
                <a:latin typeface="微軟正黑體" panose="020B0604030504040204" pitchFamily="34" charset="-120"/>
                <a:ea typeface="微軟正黑體" panose="020B0604030504040204" pitchFamily="34" charset="-120"/>
              </a:rPr>
              <a:t>※</a:t>
            </a:r>
            <a:r>
              <a:rPr lang="zh-TW" altLang="en-US" dirty="0">
                <a:solidFill>
                  <a:sysClr val="windowText" lastClr="000000"/>
                </a:solidFill>
                <a:latin typeface="微軟正黑體" panose="020B0604030504040204" pitchFamily="34" charset="-120"/>
                <a:ea typeface="微軟正黑體" panose="020B0604030504040204" pitchFamily="34" charset="-120"/>
              </a:rPr>
              <a:t>此功能僅執行有輸入之欄位，故可以不用完整填完每一欄位即可執行</a:t>
            </a:r>
          </a:p>
        </p:txBody>
      </p:sp>
    </p:spTree>
    <p:extLst>
      <p:ext uri="{BB962C8B-B14F-4D97-AF65-F5344CB8AC3E}">
        <p14:creationId xmlns:p14="http://schemas.microsoft.com/office/powerpoint/2010/main" val="4254461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機台基本操作介紹</a:t>
            </a:r>
          </a:p>
        </p:txBody>
      </p:sp>
      <p:grpSp>
        <p:nvGrpSpPr>
          <p:cNvPr id="14" name="群組 13"/>
          <p:cNvGrpSpPr/>
          <p:nvPr/>
        </p:nvGrpSpPr>
        <p:grpSpPr>
          <a:xfrm>
            <a:off x="755576" y="669427"/>
            <a:ext cx="4824536" cy="3846539"/>
            <a:chOff x="323528" y="1347614"/>
            <a:chExt cx="3901044" cy="2943395"/>
          </a:xfrm>
        </p:grpSpPr>
        <p:pic>
          <p:nvPicPr>
            <p:cNvPr id="12" name="圖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347614"/>
              <a:ext cx="3888432" cy="2943395"/>
            </a:xfrm>
            <a:prstGeom prst="rect">
              <a:avLst/>
            </a:prstGeom>
          </p:spPr>
        </p:pic>
        <p:cxnSp>
          <p:nvCxnSpPr>
            <p:cNvPr id="9" name="直線單箭頭接點 8"/>
            <p:cNvCxnSpPr/>
            <p:nvPr/>
          </p:nvCxnSpPr>
          <p:spPr>
            <a:xfrm flipV="1">
              <a:off x="1475656" y="1779662"/>
              <a:ext cx="2232248" cy="12961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720516" y="1551310"/>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22" name="文字方塊 21"/>
          <p:cNvSpPr txBox="1"/>
          <p:nvPr/>
        </p:nvSpPr>
        <p:spPr>
          <a:xfrm>
            <a:off x="5724128" y="1190353"/>
            <a:ext cx="2376264" cy="1200329"/>
          </a:xfrm>
          <a:prstGeom prst="rect">
            <a:avLst/>
          </a:prstGeom>
          <a:noFill/>
          <a:ln>
            <a:solidFill>
              <a:schemeClr val="tx1"/>
            </a:solidFill>
          </a:ln>
        </p:spPr>
        <p:txBody>
          <a:bodyPr wrap="square" rtlCol="0">
            <a:spAutoFit/>
          </a:bodyPr>
          <a:lstStyle/>
          <a:p>
            <a:pPr>
              <a:lnSpc>
                <a:spcPct val="150000"/>
              </a:lnSpc>
            </a:pPr>
            <a:r>
              <a:rPr lang="zh-TW" altLang="en-US" sz="1600" dirty="0">
                <a:latin typeface="微軟正黑體" panose="020B0604030504040204" pitchFamily="34" charset="-120"/>
                <a:ea typeface="微軟正黑體" panose="020B0604030504040204" pitchFamily="34" charset="-120"/>
              </a:rPr>
              <a:t>刀具名稱若較為冗長，可利用右上方　　　   功能來輔助。</a:t>
            </a:r>
            <a:endParaRPr lang="en-US" altLang="zh-TW" sz="1600" dirty="0">
              <a:latin typeface="微軟正黑體" panose="020B0604030504040204" pitchFamily="34" charset="-120"/>
              <a:ea typeface="微軟正黑體" panose="020B0604030504040204" pitchFamily="34" charset="-120"/>
            </a:endParaRPr>
          </a:p>
        </p:txBody>
      </p:sp>
      <p:pic>
        <p:nvPicPr>
          <p:cNvPr id="17" name="圖片 16"/>
          <p:cNvPicPr>
            <a:picLocks noChangeAspect="1"/>
          </p:cNvPicPr>
          <p:nvPr/>
        </p:nvPicPr>
        <p:blipFill>
          <a:blip r:embed="rId3"/>
          <a:stretch>
            <a:fillRect/>
          </a:stretch>
        </p:blipFill>
        <p:spPr>
          <a:xfrm>
            <a:off x="7073362" y="1649240"/>
            <a:ext cx="690788" cy="307777"/>
          </a:xfrm>
          <a:prstGeom prst="rect">
            <a:avLst/>
          </a:prstGeom>
        </p:spPr>
      </p:pic>
    </p:spTree>
    <p:extLst>
      <p:ext uri="{BB962C8B-B14F-4D97-AF65-F5344CB8AC3E}">
        <p14:creationId xmlns:p14="http://schemas.microsoft.com/office/powerpoint/2010/main" val="3687324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機台基本操作介紹</a:t>
            </a:r>
          </a:p>
        </p:txBody>
      </p:sp>
      <p:sp>
        <p:nvSpPr>
          <p:cNvPr id="22" name="文字方塊 21"/>
          <p:cNvSpPr txBox="1"/>
          <p:nvPr/>
        </p:nvSpPr>
        <p:spPr>
          <a:xfrm>
            <a:off x="5037727" y="903304"/>
            <a:ext cx="2702625" cy="1200329"/>
          </a:xfrm>
          <a:prstGeom prst="rect">
            <a:avLst/>
          </a:prstGeom>
          <a:noFill/>
          <a:ln>
            <a:solidFill>
              <a:schemeClr val="tx1"/>
            </a:solidFill>
          </a:ln>
        </p:spPr>
        <p:txBody>
          <a:bodyPr wrap="square" rtlCol="0">
            <a:spAutoFit/>
          </a:bodyPr>
          <a:lstStyle/>
          <a:p>
            <a:pPr>
              <a:lnSpc>
                <a:spcPct val="150000"/>
              </a:lnSpc>
            </a:pPr>
            <a:r>
              <a:rPr lang="zh-TW" altLang="en-US" sz="1600" dirty="0">
                <a:latin typeface="微軟正黑體" panose="020B0604030504040204" pitchFamily="34" charset="-120"/>
                <a:ea typeface="微軟正黑體" panose="020B0604030504040204" pitchFamily="34" charset="-120"/>
              </a:rPr>
              <a:t>先點選欲替換之刀具，在按右下方</a:t>
            </a:r>
            <a:r>
              <a:rPr lang="en-US" altLang="zh-TW" sz="1600" dirty="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　　 刀具即會自動填入</a:t>
            </a:r>
            <a:r>
              <a:rPr lang="en-US" altLang="zh-TW" sz="1600" dirty="0">
                <a:latin typeface="微軟正黑體" panose="020B0604030504040204" pitchFamily="34" charset="-120"/>
                <a:ea typeface="微軟正黑體" panose="020B0604030504040204" pitchFamily="34" charset="-120"/>
              </a:rPr>
              <a:t>T,S,M</a:t>
            </a:r>
            <a:r>
              <a:rPr lang="zh-TW" altLang="en-US" sz="1600" dirty="0">
                <a:latin typeface="微軟正黑體" panose="020B0604030504040204" pitchFamily="34" charset="-120"/>
                <a:ea typeface="微軟正黑體" panose="020B0604030504040204" pitchFamily="34" charset="-120"/>
              </a:rPr>
              <a:t>視窗的</a:t>
            </a:r>
            <a:r>
              <a:rPr lang="en-US" altLang="zh-TW" sz="1600" dirty="0">
                <a:latin typeface="微軟正黑體" panose="020B0604030504040204" pitchFamily="34" charset="-120"/>
                <a:ea typeface="微軟正黑體" panose="020B0604030504040204" pitchFamily="34" charset="-120"/>
              </a:rPr>
              <a:t>T</a:t>
            </a:r>
            <a:r>
              <a:rPr lang="zh-TW" altLang="en-US" sz="1600" dirty="0">
                <a:latin typeface="微軟正黑體" panose="020B0604030504040204" pitchFamily="34" charset="-120"/>
                <a:ea typeface="微軟正黑體" panose="020B0604030504040204" pitchFamily="34" charset="-120"/>
              </a:rPr>
              <a:t>欄位</a:t>
            </a:r>
            <a:endParaRPr lang="en-US" altLang="zh-TW" sz="1600" dirty="0">
              <a:latin typeface="微軟正黑體" panose="020B0604030504040204" pitchFamily="34" charset="-120"/>
              <a:ea typeface="微軟正黑體" panose="020B0604030504040204" pitchFamily="34" charset="-120"/>
            </a:endParaRPr>
          </a:p>
        </p:txBody>
      </p:sp>
      <p:pic>
        <p:nvPicPr>
          <p:cNvPr id="18" name="圖片 17"/>
          <p:cNvPicPr>
            <a:picLocks noChangeAspect="1"/>
          </p:cNvPicPr>
          <p:nvPr/>
        </p:nvPicPr>
        <p:blipFill>
          <a:blip r:embed="rId2"/>
          <a:stretch>
            <a:fillRect/>
          </a:stretch>
        </p:blipFill>
        <p:spPr>
          <a:xfrm>
            <a:off x="611560" y="843558"/>
            <a:ext cx="4165278" cy="3133081"/>
          </a:xfrm>
          <a:prstGeom prst="rect">
            <a:avLst/>
          </a:prstGeom>
        </p:spPr>
      </p:pic>
      <p:sp>
        <p:nvSpPr>
          <p:cNvPr id="10" name="矩形 9"/>
          <p:cNvSpPr/>
          <p:nvPr/>
        </p:nvSpPr>
        <p:spPr>
          <a:xfrm>
            <a:off x="899592" y="2643758"/>
            <a:ext cx="309634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2" name="圖片 1"/>
          <p:cNvPicPr>
            <a:picLocks noChangeAspect="1"/>
          </p:cNvPicPr>
          <p:nvPr/>
        </p:nvPicPr>
        <p:blipFill>
          <a:blip r:embed="rId3"/>
          <a:stretch>
            <a:fillRect/>
          </a:stretch>
        </p:blipFill>
        <p:spPr>
          <a:xfrm>
            <a:off x="5753608" y="1337720"/>
            <a:ext cx="694121" cy="334516"/>
          </a:xfrm>
          <a:prstGeom prst="rect">
            <a:avLst/>
          </a:prstGeom>
        </p:spPr>
      </p:pic>
      <p:grpSp>
        <p:nvGrpSpPr>
          <p:cNvPr id="5" name="群組 4"/>
          <p:cNvGrpSpPr/>
          <p:nvPr/>
        </p:nvGrpSpPr>
        <p:grpSpPr>
          <a:xfrm>
            <a:off x="5220072" y="3147814"/>
            <a:ext cx="3800475" cy="1504950"/>
            <a:chOff x="5064870" y="2454668"/>
            <a:chExt cx="3800475" cy="1504950"/>
          </a:xfrm>
        </p:grpSpPr>
        <p:pic>
          <p:nvPicPr>
            <p:cNvPr id="3" name="圖片 2"/>
            <p:cNvPicPr>
              <a:picLocks noChangeAspect="1"/>
            </p:cNvPicPr>
            <p:nvPr/>
          </p:nvPicPr>
          <p:blipFill>
            <a:blip r:embed="rId4"/>
            <a:stretch>
              <a:fillRect/>
            </a:stretch>
          </p:blipFill>
          <p:spPr>
            <a:xfrm>
              <a:off x="5064870" y="2454668"/>
              <a:ext cx="3800475" cy="1504950"/>
            </a:xfrm>
            <a:prstGeom prst="rect">
              <a:avLst/>
            </a:prstGeom>
          </p:spPr>
        </p:pic>
        <p:sp>
          <p:nvSpPr>
            <p:cNvPr id="13" name="矩形 12"/>
            <p:cNvSpPr/>
            <p:nvPr/>
          </p:nvSpPr>
          <p:spPr>
            <a:xfrm>
              <a:off x="5074919" y="2681594"/>
              <a:ext cx="1657321"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6" name="文字方塊 5"/>
          <p:cNvSpPr txBox="1"/>
          <p:nvPr/>
        </p:nvSpPr>
        <p:spPr>
          <a:xfrm>
            <a:off x="971600" y="2297442"/>
            <a:ext cx="359394" cy="369332"/>
          </a:xfrm>
          <a:prstGeom prst="rect">
            <a:avLst/>
          </a:prstGeom>
          <a:noFill/>
        </p:spPr>
        <p:txBody>
          <a:bodyPr wrap="none" rtlCol="0">
            <a:spAutoFit/>
          </a:bodyPr>
          <a:lstStyle/>
          <a:p>
            <a:r>
              <a:rPr lang="en-US" altLang="zh-TW" dirty="0">
                <a:solidFill>
                  <a:srgbClr val="FF0000"/>
                </a:solidFill>
              </a:rPr>
              <a:t>1.</a:t>
            </a:r>
            <a:endParaRPr lang="zh-TW" altLang="en-US" dirty="0">
              <a:solidFill>
                <a:srgbClr val="FF0000"/>
              </a:solidFill>
            </a:endParaRPr>
          </a:p>
        </p:txBody>
      </p:sp>
      <p:sp>
        <p:nvSpPr>
          <p:cNvPr id="16" name="文字方塊 15"/>
          <p:cNvSpPr txBox="1"/>
          <p:nvPr/>
        </p:nvSpPr>
        <p:spPr>
          <a:xfrm>
            <a:off x="3973736" y="3323360"/>
            <a:ext cx="359394" cy="369332"/>
          </a:xfrm>
          <a:prstGeom prst="rect">
            <a:avLst/>
          </a:prstGeom>
          <a:noFill/>
        </p:spPr>
        <p:txBody>
          <a:bodyPr wrap="none" rtlCol="0">
            <a:spAutoFit/>
          </a:bodyPr>
          <a:lstStyle/>
          <a:p>
            <a:r>
              <a:rPr lang="en-US" altLang="zh-TW" dirty="0">
                <a:solidFill>
                  <a:srgbClr val="FF0000"/>
                </a:solidFill>
              </a:rPr>
              <a:t>2.</a:t>
            </a:r>
            <a:endParaRPr lang="zh-TW" altLang="en-US" dirty="0">
              <a:solidFill>
                <a:srgbClr val="FF0000"/>
              </a:solidFill>
            </a:endParaRPr>
          </a:p>
        </p:txBody>
      </p:sp>
      <p:sp>
        <p:nvSpPr>
          <p:cNvPr id="20" name="矩形 19"/>
          <p:cNvSpPr/>
          <p:nvPr/>
        </p:nvSpPr>
        <p:spPr>
          <a:xfrm>
            <a:off x="4252438" y="3444916"/>
            <a:ext cx="540755" cy="2865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文字方塊 20"/>
          <p:cNvSpPr txBox="1"/>
          <p:nvPr/>
        </p:nvSpPr>
        <p:spPr>
          <a:xfrm>
            <a:off x="6857856" y="3298086"/>
            <a:ext cx="359394" cy="369332"/>
          </a:xfrm>
          <a:prstGeom prst="rect">
            <a:avLst/>
          </a:prstGeom>
          <a:noFill/>
        </p:spPr>
        <p:txBody>
          <a:bodyPr wrap="none" rtlCol="0">
            <a:spAutoFit/>
          </a:bodyPr>
          <a:lstStyle/>
          <a:p>
            <a:r>
              <a:rPr lang="en-US" altLang="zh-TW" dirty="0">
                <a:solidFill>
                  <a:srgbClr val="FF0000"/>
                </a:solidFill>
              </a:rPr>
              <a:t>3.</a:t>
            </a:r>
            <a:endParaRPr lang="zh-TW" altLang="en-US" dirty="0">
              <a:solidFill>
                <a:srgbClr val="FF0000"/>
              </a:solidFill>
            </a:endParaRPr>
          </a:p>
        </p:txBody>
      </p:sp>
    </p:spTree>
    <p:extLst>
      <p:ext uri="{BB962C8B-B14F-4D97-AF65-F5344CB8AC3E}">
        <p14:creationId xmlns:p14="http://schemas.microsoft.com/office/powerpoint/2010/main" val="2950992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圖片 21"/>
          <p:cNvPicPr>
            <a:picLocks noChangeAspect="1"/>
          </p:cNvPicPr>
          <p:nvPr/>
        </p:nvPicPr>
        <p:blipFill>
          <a:blip r:embed="rId2"/>
          <a:stretch>
            <a:fillRect/>
          </a:stretch>
        </p:blipFill>
        <p:spPr>
          <a:xfrm>
            <a:off x="596320" y="1362854"/>
            <a:ext cx="5829911" cy="2238125"/>
          </a:xfrm>
          <a:prstGeom prst="rect">
            <a:avLst/>
          </a:prstGeom>
        </p:spPr>
      </p:pic>
      <p:sp>
        <p:nvSpPr>
          <p:cNvPr id="4" name="標題 3"/>
          <p:cNvSpPr>
            <a:spLocks noGrp="1"/>
          </p:cNvSpPr>
          <p:nvPr>
            <p:ph type="title"/>
          </p:nvPr>
        </p:nvSpPr>
        <p:spPr/>
        <p:txBody>
          <a:bodyPr/>
          <a:lstStyle/>
          <a:p>
            <a:r>
              <a:rPr lang="zh-TW" altLang="en-US" dirty="0"/>
              <a:t>機台基本操作介紹</a:t>
            </a:r>
          </a:p>
        </p:txBody>
      </p:sp>
      <p:sp>
        <p:nvSpPr>
          <p:cNvPr id="8" name="文字方塊 7"/>
          <p:cNvSpPr txBox="1"/>
          <p:nvPr/>
        </p:nvSpPr>
        <p:spPr>
          <a:xfrm>
            <a:off x="611560" y="627534"/>
            <a:ext cx="8208912" cy="369332"/>
          </a:xfrm>
          <a:prstGeom prst="rect">
            <a:avLst/>
          </a:prstGeom>
          <a:noFill/>
          <a:ln>
            <a:no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定位功能：先切換到</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模式後按下畫面下方的</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即出現下方視窗</a:t>
            </a:r>
          </a:p>
        </p:txBody>
      </p:sp>
      <p:pic>
        <p:nvPicPr>
          <p:cNvPr id="16" name="圖片 15" descr="C:\Users\m6225\Desktop\西門子操作手冊\JO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5584" y="596300"/>
            <a:ext cx="431800" cy="431800"/>
          </a:xfrm>
          <a:prstGeom prst="rect">
            <a:avLst/>
          </a:prstGeom>
          <a:noFill/>
          <a:ln>
            <a:noFill/>
          </a:ln>
        </p:spPr>
      </p:pic>
      <p:pic>
        <p:nvPicPr>
          <p:cNvPr id="5" name="圖片 4"/>
          <p:cNvPicPr>
            <a:picLocks noChangeAspect="1"/>
          </p:cNvPicPr>
          <p:nvPr/>
        </p:nvPicPr>
        <p:blipFill>
          <a:blip r:embed="rId4"/>
          <a:stretch>
            <a:fillRect/>
          </a:stretch>
        </p:blipFill>
        <p:spPr>
          <a:xfrm>
            <a:off x="5796052" y="524222"/>
            <a:ext cx="1246996" cy="559314"/>
          </a:xfrm>
          <a:prstGeom prst="rect">
            <a:avLst/>
          </a:prstGeom>
        </p:spPr>
      </p:pic>
      <p:sp>
        <p:nvSpPr>
          <p:cNvPr id="10" name="矩形 9"/>
          <p:cNvSpPr/>
          <p:nvPr/>
        </p:nvSpPr>
        <p:spPr>
          <a:xfrm>
            <a:off x="2555776" y="1707654"/>
            <a:ext cx="1584176" cy="1008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直線接點 16"/>
          <p:cNvCxnSpPr>
            <a:stCxn id="10" idx="3"/>
            <a:endCxn id="19" idx="1"/>
          </p:cNvCxnSpPr>
          <p:nvPr/>
        </p:nvCxnSpPr>
        <p:spPr>
          <a:xfrm flipV="1">
            <a:off x="4139952" y="2178581"/>
            <a:ext cx="2376264" cy="3312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6516216" y="1298853"/>
            <a:ext cx="2537772" cy="1759456"/>
          </a:xfrm>
          <a:prstGeom prst="rect">
            <a:avLst/>
          </a:prstGeom>
          <a:noFill/>
          <a:ln>
            <a:solidFill>
              <a:schemeClr val="tx1"/>
            </a:solidFill>
          </a:ln>
        </p:spPr>
        <p:txBody>
          <a:bodyPr wrap="square" rtlCol="0">
            <a:spAutoFit/>
          </a:bodyPr>
          <a:lstStyle/>
          <a:p>
            <a:pPr>
              <a:lnSpc>
                <a:spcPts val="2600"/>
              </a:lnSpc>
            </a:pPr>
            <a:r>
              <a:rPr lang="zh-TW" altLang="en-US" dirty="0">
                <a:latin typeface="微軟正黑體" panose="020B0604030504040204" pitchFamily="34" charset="-120"/>
                <a:ea typeface="微軟正黑體" panose="020B0604030504040204" pitchFamily="34" charset="-120"/>
              </a:rPr>
              <a:t>依序設定：</a:t>
            </a:r>
            <a:endParaRPr lang="en-US" altLang="zh-TW" dirty="0">
              <a:latin typeface="微軟正黑體" panose="020B0604030504040204" pitchFamily="34" charset="-120"/>
              <a:ea typeface="微軟正黑體" panose="020B0604030504040204" pitchFamily="34" charset="-120"/>
            </a:endParaRPr>
          </a:p>
          <a:p>
            <a:pPr>
              <a:lnSpc>
                <a:spcPts val="2600"/>
              </a:lnSpc>
            </a:pPr>
            <a:r>
              <a:rPr lang="en-US" altLang="zh-TW" dirty="0">
                <a:latin typeface="微軟正黑體" panose="020B0604030504040204" pitchFamily="34" charset="-120"/>
                <a:ea typeface="微軟正黑體" panose="020B0604030504040204" pitchFamily="34" charset="-120"/>
              </a:rPr>
              <a:t>F</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進給速率</a:t>
            </a:r>
            <a:endParaRPr lang="en-US" altLang="zh-TW" dirty="0">
              <a:latin typeface="微軟正黑體" panose="020B0604030504040204" pitchFamily="34" charset="-120"/>
              <a:ea typeface="微軟正黑體" panose="020B0604030504040204" pitchFamily="34" charset="-120"/>
            </a:endParaRPr>
          </a:p>
          <a:p>
            <a:pPr>
              <a:lnSpc>
                <a:spcPts val="2600"/>
              </a:lnSpc>
            </a:pPr>
            <a:r>
              <a:rPr lang="en-US" altLang="zh-TW" dirty="0">
                <a:latin typeface="微軟正黑體" panose="020B0604030504040204" pitchFamily="34" charset="-120"/>
                <a:ea typeface="微軟正黑體" panose="020B0604030504040204" pitchFamily="34" charset="-120"/>
              </a:rPr>
              <a:t>X</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Y</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Z</a:t>
            </a:r>
            <a:r>
              <a:rPr lang="zh-TW" altLang="en-US" dirty="0">
                <a:latin typeface="微軟正黑體" panose="020B0604030504040204" pitchFamily="34" charset="-120"/>
                <a:ea typeface="微軟正黑體" panose="020B0604030504040204" pitchFamily="34" charset="-120"/>
              </a:rPr>
              <a:t> 為目的地座標</a:t>
            </a:r>
            <a:endParaRPr lang="en-US" altLang="zh-TW" dirty="0">
              <a:latin typeface="微軟正黑體" panose="020B0604030504040204" pitchFamily="34" charset="-120"/>
              <a:ea typeface="微軟正黑體" panose="020B0604030504040204" pitchFamily="34" charset="-120"/>
            </a:endParaRPr>
          </a:p>
          <a:p>
            <a:pPr>
              <a:lnSpc>
                <a:spcPts val="2600"/>
              </a:lnSpc>
            </a:pPr>
            <a:r>
              <a:rPr lang="en-US" altLang="zh-TW" dirty="0">
                <a:latin typeface="微軟正黑體" panose="020B0604030504040204" pitchFamily="34" charset="-120"/>
                <a:ea typeface="微軟正黑體" panose="020B0604030504040204" pitchFamily="34" charset="-120"/>
              </a:rPr>
              <a:t>A</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C</a:t>
            </a:r>
            <a:r>
              <a:rPr lang="zh-TW" altLang="en-US" dirty="0">
                <a:latin typeface="微軟正黑體" panose="020B0604030504040204" pitchFamily="34" charset="-120"/>
                <a:ea typeface="微軟正黑體" panose="020B0604030504040204" pitchFamily="34" charset="-120"/>
              </a:rPr>
              <a:t>軸為目標角度</a:t>
            </a:r>
            <a:endParaRPr lang="en-US" altLang="zh-TW" dirty="0">
              <a:latin typeface="微軟正黑體" panose="020B0604030504040204" pitchFamily="34" charset="-120"/>
              <a:ea typeface="微軟正黑體" panose="020B0604030504040204" pitchFamily="34" charset="-120"/>
            </a:endParaRPr>
          </a:p>
          <a:p>
            <a:pPr>
              <a:lnSpc>
                <a:spcPts val="2600"/>
              </a:lnSpc>
            </a:pPr>
            <a:r>
              <a:rPr lang="en-US" altLang="zh-TW" dirty="0">
                <a:latin typeface="微軟正黑體" panose="020B0604030504040204" pitchFamily="34" charset="-120"/>
                <a:ea typeface="微軟正黑體" panose="020B0604030504040204" pitchFamily="34" charset="-120"/>
              </a:rPr>
              <a:t>SP1</a:t>
            </a:r>
            <a:r>
              <a:rPr lang="zh-TW" altLang="en-US" dirty="0">
                <a:latin typeface="微軟正黑體" panose="020B0604030504040204" pitchFamily="34" charset="-120"/>
                <a:ea typeface="微軟正黑體" panose="020B0604030504040204" pitchFamily="34" charset="-120"/>
              </a:rPr>
              <a:t>為主軸定位角度</a:t>
            </a:r>
            <a:endParaRPr lang="en-US" altLang="zh-TW" dirty="0">
              <a:latin typeface="微軟正黑體" panose="020B0604030504040204" pitchFamily="34" charset="-120"/>
              <a:ea typeface="微軟正黑體" panose="020B0604030504040204" pitchFamily="34" charset="-120"/>
            </a:endParaRPr>
          </a:p>
        </p:txBody>
      </p:sp>
      <p:sp>
        <p:nvSpPr>
          <p:cNvPr id="21" name="矩形 20"/>
          <p:cNvSpPr/>
          <p:nvPr/>
        </p:nvSpPr>
        <p:spPr>
          <a:xfrm>
            <a:off x="646408" y="3753472"/>
            <a:ext cx="6373864" cy="759182"/>
          </a:xfrm>
          <a:prstGeom prst="rect">
            <a:avLst/>
          </a:prstGeom>
          <a:ln>
            <a:solidFill>
              <a:schemeClr val="tx1"/>
            </a:solidFill>
          </a:ln>
        </p:spPr>
        <p:txBody>
          <a:bodyPr wrap="square">
            <a:spAutoFit/>
          </a:bodyPr>
          <a:lstStyle/>
          <a:p>
            <a:pPr>
              <a:lnSpc>
                <a:spcPts val="2600"/>
              </a:lnSpc>
            </a:pPr>
            <a:r>
              <a:rPr lang="zh-TW" altLang="en-US" dirty="0">
                <a:latin typeface="微軟正黑體" panose="020B0604030504040204" pitchFamily="34" charset="-120"/>
                <a:ea typeface="微軟正黑體" panose="020B0604030504040204" pitchFamily="34" charset="-120"/>
              </a:rPr>
              <a:t>其中後方的</a:t>
            </a:r>
            <a:r>
              <a:rPr lang="en-US" altLang="zh-TW" dirty="0">
                <a:latin typeface="微軟正黑體" panose="020B0604030504040204" pitchFamily="34" charset="-120"/>
                <a:ea typeface="微軟正黑體" panose="020B0604030504040204" pitchFamily="34" charset="-120"/>
              </a:rPr>
              <a:t>abs</a:t>
            </a:r>
            <a:r>
              <a:rPr lang="zh-TW" altLang="en-US" dirty="0">
                <a:latin typeface="微軟正黑體" panose="020B0604030504040204" pitchFamily="34" charset="-120"/>
                <a:ea typeface="微軟正黑體" panose="020B0604030504040204" pitchFamily="34" charset="-120"/>
              </a:rPr>
              <a:t>代表意義為以絕對座標方式定位，也可切換為</a:t>
            </a:r>
            <a:r>
              <a:rPr lang="en-US" altLang="zh-TW" dirty="0" err="1">
                <a:latin typeface="微軟正黑體" panose="020B0604030504040204" pitchFamily="34" charset="-120"/>
                <a:ea typeface="微軟正黑體" panose="020B0604030504040204" pitchFamily="34" charset="-120"/>
              </a:rPr>
              <a:t>inc</a:t>
            </a:r>
            <a:r>
              <a:rPr lang="zh-TW" altLang="en-US" dirty="0">
                <a:latin typeface="微軟正黑體" panose="020B0604030504040204" pitchFamily="34" charset="-120"/>
                <a:ea typeface="微軟正黑體" panose="020B0604030504040204" pitchFamily="34" charset="-120"/>
              </a:rPr>
              <a:t>以相對座標方式進行定位，</a:t>
            </a:r>
            <a:r>
              <a:rPr lang="en-US" altLang="zh-TW" dirty="0">
                <a:latin typeface="微軟正黑體" panose="020B0604030504040204" pitchFamily="34" charset="-120"/>
                <a:ea typeface="微軟正黑體" panose="020B0604030504040204" pitchFamily="34" charset="-120"/>
              </a:rPr>
              <a:t>F</a:t>
            </a:r>
            <a:r>
              <a:rPr lang="zh-TW" altLang="en-US" dirty="0">
                <a:latin typeface="微軟正黑體" panose="020B0604030504040204" pitchFamily="34" charset="-120"/>
                <a:ea typeface="微軟正黑體" panose="020B0604030504040204" pitchFamily="34" charset="-120"/>
              </a:rPr>
              <a:t>也可切換每轉進給、每齒進給</a:t>
            </a:r>
          </a:p>
        </p:txBody>
      </p:sp>
      <p:sp>
        <p:nvSpPr>
          <p:cNvPr id="24" name="矩形 23"/>
          <p:cNvSpPr/>
          <p:nvPr/>
        </p:nvSpPr>
        <p:spPr>
          <a:xfrm>
            <a:off x="3609609" y="1635646"/>
            <a:ext cx="473576" cy="115212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 name="直線接點 24"/>
          <p:cNvCxnSpPr>
            <a:stCxn id="24" idx="2"/>
            <a:endCxn id="21" idx="0"/>
          </p:cNvCxnSpPr>
          <p:nvPr/>
        </p:nvCxnSpPr>
        <p:spPr>
          <a:xfrm flipH="1">
            <a:off x="3833340" y="2787774"/>
            <a:ext cx="13057" cy="96569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531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圖片 21"/>
          <p:cNvPicPr>
            <a:picLocks noChangeAspect="1"/>
          </p:cNvPicPr>
          <p:nvPr/>
        </p:nvPicPr>
        <p:blipFill>
          <a:blip r:embed="rId2"/>
          <a:stretch>
            <a:fillRect/>
          </a:stretch>
        </p:blipFill>
        <p:spPr>
          <a:xfrm>
            <a:off x="3101484" y="1596703"/>
            <a:ext cx="5829911" cy="2238125"/>
          </a:xfrm>
          <a:prstGeom prst="rect">
            <a:avLst/>
          </a:prstGeom>
        </p:spPr>
      </p:pic>
      <p:sp>
        <p:nvSpPr>
          <p:cNvPr id="4" name="標題 3"/>
          <p:cNvSpPr>
            <a:spLocks noGrp="1"/>
          </p:cNvSpPr>
          <p:nvPr>
            <p:ph type="title"/>
          </p:nvPr>
        </p:nvSpPr>
        <p:spPr/>
        <p:txBody>
          <a:bodyPr/>
          <a:lstStyle/>
          <a:p>
            <a:r>
              <a:rPr lang="zh-TW" altLang="en-US" dirty="0"/>
              <a:t>機台基本操作介紹</a:t>
            </a:r>
          </a:p>
        </p:txBody>
      </p:sp>
      <p:sp>
        <p:nvSpPr>
          <p:cNvPr id="8" name="文字方塊 7"/>
          <p:cNvSpPr txBox="1"/>
          <p:nvPr/>
        </p:nvSpPr>
        <p:spPr>
          <a:xfrm>
            <a:off x="611560" y="627534"/>
            <a:ext cx="8208912" cy="369332"/>
          </a:xfrm>
          <a:prstGeom prst="rect">
            <a:avLst/>
          </a:prstGeom>
          <a:noFill/>
          <a:ln>
            <a:no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定位功能：先切換到</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模式後按下畫面下方的</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即出現下方視窗</a:t>
            </a:r>
          </a:p>
        </p:txBody>
      </p:sp>
      <p:pic>
        <p:nvPicPr>
          <p:cNvPr id="16" name="圖片 15" descr="C:\Users\m6225\Desktop\西門子操作手冊\JO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5584" y="596300"/>
            <a:ext cx="431800" cy="431800"/>
          </a:xfrm>
          <a:prstGeom prst="rect">
            <a:avLst/>
          </a:prstGeom>
          <a:noFill/>
          <a:ln>
            <a:noFill/>
          </a:ln>
        </p:spPr>
      </p:pic>
      <p:pic>
        <p:nvPicPr>
          <p:cNvPr id="5" name="圖片 4"/>
          <p:cNvPicPr>
            <a:picLocks noChangeAspect="1"/>
          </p:cNvPicPr>
          <p:nvPr/>
        </p:nvPicPr>
        <p:blipFill>
          <a:blip r:embed="rId4"/>
          <a:stretch>
            <a:fillRect/>
          </a:stretch>
        </p:blipFill>
        <p:spPr>
          <a:xfrm>
            <a:off x="5773276" y="516503"/>
            <a:ext cx="1295400" cy="581025"/>
          </a:xfrm>
          <a:prstGeom prst="rect">
            <a:avLst/>
          </a:prstGeom>
        </p:spPr>
      </p:pic>
      <p:sp>
        <p:nvSpPr>
          <p:cNvPr id="10" name="矩形 9"/>
          <p:cNvSpPr/>
          <p:nvPr/>
        </p:nvSpPr>
        <p:spPr>
          <a:xfrm>
            <a:off x="3057911" y="1573089"/>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直線接點 16"/>
          <p:cNvCxnSpPr>
            <a:stCxn id="19" idx="0"/>
            <a:endCxn id="10" idx="1"/>
          </p:cNvCxnSpPr>
          <p:nvPr/>
        </p:nvCxnSpPr>
        <p:spPr>
          <a:xfrm flipV="1">
            <a:off x="1703296" y="1681101"/>
            <a:ext cx="1354615" cy="24257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395536" y="1923678"/>
            <a:ext cx="2615520" cy="2246769"/>
          </a:xfrm>
          <a:prstGeom prst="rect">
            <a:avLst/>
          </a:prstGeom>
          <a:noFill/>
          <a:ln>
            <a:solidFill>
              <a:schemeClr val="tx1"/>
            </a:solidFill>
          </a:ln>
        </p:spPr>
        <p:txBody>
          <a:bodyPr wrap="square" rtlCol="0">
            <a:spAutoFit/>
          </a:bodyPr>
          <a:lstStyle/>
          <a:p>
            <a:pPr>
              <a:lnSpc>
                <a:spcPts val="2800"/>
              </a:lnSpc>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定位功能會受到作動坐標系之影響，所以假如要以定位功能進行原點復歸時要先利用</a:t>
            </a:r>
            <a:r>
              <a:rPr lang="en-US" altLang="zh-TW" dirty="0">
                <a:latin typeface="微軟正黑體" panose="020B0604030504040204" pitchFamily="34" charset="-120"/>
                <a:ea typeface="微軟正黑體" panose="020B0604030504040204" pitchFamily="34" charset="-120"/>
              </a:rPr>
              <a:t>T,S,M</a:t>
            </a:r>
            <a:r>
              <a:rPr lang="zh-TW" altLang="en-US" dirty="0">
                <a:latin typeface="微軟正黑體" panose="020B0604030504040204" pitchFamily="34" charset="-120"/>
                <a:ea typeface="微軟正黑體" panose="020B0604030504040204" pitchFamily="34" charset="-120"/>
              </a:rPr>
              <a:t>視窗輸入</a:t>
            </a:r>
            <a:r>
              <a:rPr lang="en-US" altLang="zh-TW" dirty="0">
                <a:latin typeface="微軟正黑體" panose="020B0604030504040204" pitchFamily="34" charset="-120"/>
                <a:ea typeface="微軟正黑體" panose="020B0604030504040204" pitchFamily="34" charset="-120"/>
              </a:rPr>
              <a:t>G500</a:t>
            </a:r>
            <a:r>
              <a:rPr lang="zh-TW" altLang="en-US" dirty="0">
                <a:latin typeface="微軟正黑體" panose="020B0604030504040204" pitchFamily="34" charset="-120"/>
                <a:ea typeface="微軟正黑體" panose="020B0604030504040204" pitchFamily="34" charset="-120"/>
              </a:rPr>
              <a:t>取消作動坐標系</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72977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機台基本操作介紹</a:t>
            </a:r>
          </a:p>
        </p:txBody>
      </p:sp>
      <p:sp>
        <p:nvSpPr>
          <p:cNvPr id="8" name="文字方塊 7"/>
          <p:cNvSpPr txBox="1"/>
          <p:nvPr/>
        </p:nvSpPr>
        <p:spPr>
          <a:xfrm>
            <a:off x="5508104" y="628625"/>
            <a:ext cx="3384376" cy="2949910"/>
          </a:xfrm>
          <a:prstGeom prst="rect">
            <a:avLst/>
          </a:prstGeom>
          <a:noFill/>
          <a:ln>
            <a:noFill/>
          </a:ln>
        </p:spPr>
        <p:txBody>
          <a:bodyPr wrap="square" rtlCol="0">
            <a:spAutoFit/>
          </a:bodyPr>
          <a:lstStyle/>
          <a:p>
            <a:pPr>
              <a:lnSpc>
                <a:spcPct val="150000"/>
              </a:lnSpc>
            </a:pPr>
            <a:r>
              <a:rPr lang="en-US" altLang="zh-TW" dirty="0">
                <a:latin typeface="微軟正黑體" panose="020B0604030504040204" pitchFamily="34" charset="-120"/>
                <a:ea typeface="微軟正黑體" panose="020B0604030504040204" pitchFamily="34" charset="-120"/>
              </a:rPr>
              <a:t>MDI</a:t>
            </a:r>
            <a:r>
              <a:rPr lang="zh-TW" altLang="en-US" dirty="0">
                <a:latin typeface="微軟正黑體" panose="020B0604030504040204" pitchFamily="34" charset="-120"/>
                <a:ea typeface="微軟正黑體" panose="020B0604030504040204" pitchFamily="34" charset="-120"/>
              </a:rPr>
              <a:t>手動輸入模式：</a:t>
            </a:r>
            <a:endParaRPr lang="en-US" altLang="zh-TW" dirty="0">
              <a:latin typeface="微軟正黑體" panose="020B0604030504040204" pitchFamily="34" charset="-120"/>
              <a:ea typeface="微軟正黑體" panose="020B0604030504040204" pitchFamily="34" charset="-120"/>
            </a:endParaRPr>
          </a:p>
          <a:p>
            <a:pPr>
              <a:lnSpc>
                <a:spcPct val="150000"/>
              </a:lnSpc>
            </a:pPr>
            <a:r>
              <a:rPr lang="zh-TW" altLang="en-US" dirty="0">
                <a:latin typeface="微軟正黑體" panose="020B0604030504040204" pitchFamily="34" charset="-120"/>
                <a:ea typeface="微軟正黑體" panose="020B0604030504040204" pitchFamily="34" charset="-120"/>
              </a:rPr>
              <a:t>先按下　　　進入手動輸入模式後即可利用手動輸入程式並執行，不過西門子系統之手動輸入模式下程式執行完畢後不 會將程式清除，也可以利用下方的　　　來將輸入的程式儲存。</a:t>
            </a:r>
          </a:p>
        </p:txBody>
      </p:sp>
      <p:grpSp>
        <p:nvGrpSpPr>
          <p:cNvPr id="3" name="群組 2"/>
          <p:cNvGrpSpPr/>
          <p:nvPr/>
        </p:nvGrpSpPr>
        <p:grpSpPr>
          <a:xfrm>
            <a:off x="539552" y="843558"/>
            <a:ext cx="4824536" cy="3616885"/>
            <a:chOff x="3131840" y="2178236"/>
            <a:chExt cx="3745987" cy="2808312"/>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178236"/>
              <a:ext cx="3745987" cy="2808312"/>
            </a:xfrm>
            <a:prstGeom prst="rect">
              <a:avLst/>
            </a:prstGeom>
          </p:spPr>
        </p:pic>
        <p:sp>
          <p:nvSpPr>
            <p:cNvPr id="10" name="矩形 9"/>
            <p:cNvSpPr/>
            <p:nvPr/>
          </p:nvSpPr>
          <p:spPr>
            <a:xfrm>
              <a:off x="3141520" y="3651870"/>
              <a:ext cx="3302687" cy="13346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4" name="圖片 13" descr="C:\Users\m6225\Desktop\西門子操作手冊\MD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290" y="1079244"/>
            <a:ext cx="431800" cy="431800"/>
          </a:xfrm>
          <a:prstGeom prst="rect">
            <a:avLst/>
          </a:prstGeom>
          <a:noFill/>
          <a:ln>
            <a:noFill/>
          </a:ln>
        </p:spPr>
      </p:pic>
      <p:pic>
        <p:nvPicPr>
          <p:cNvPr id="6" name="圖片 5"/>
          <p:cNvPicPr>
            <a:picLocks noChangeAspect="1"/>
          </p:cNvPicPr>
          <p:nvPr/>
        </p:nvPicPr>
        <p:blipFill>
          <a:blip r:embed="rId4"/>
          <a:stretch>
            <a:fillRect/>
          </a:stretch>
        </p:blipFill>
        <p:spPr>
          <a:xfrm>
            <a:off x="8172400" y="2828252"/>
            <a:ext cx="576064" cy="256893"/>
          </a:xfrm>
          <a:prstGeom prst="rect">
            <a:avLst/>
          </a:prstGeom>
        </p:spPr>
      </p:pic>
    </p:spTree>
    <p:extLst>
      <p:ext uri="{BB962C8B-B14F-4D97-AF65-F5344CB8AC3E}">
        <p14:creationId xmlns:p14="http://schemas.microsoft.com/office/powerpoint/2010/main" val="2764044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機台基本操作介紹</a:t>
            </a:r>
          </a:p>
        </p:txBody>
      </p:sp>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t="48170" r="36116"/>
          <a:stretch/>
        </p:blipFill>
        <p:spPr>
          <a:xfrm>
            <a:off x="827584" y="915566"/>
            <a:ext cx="4219879" cy="1924857"/>
          </a:xfrm>
          <a:prstGeom prst="rect">
            <a:avLst/>
          </a:prstGeom>
        </p:spPr>
      </p:pic>
      <p:sp>
        <p:nvSpPr>
          <p:cNvPr id="3" name="矩形 2"/>
          <p:cNvSpPr/>
          <p:nvPr/>
        </p:nvSpPr>
        <p:spPr>
          <a:xfrm>
            <a:off x="2757503" y="1203598"/>
            <a:ext cx="360040"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p:cNvCxnSpPr>
            <a:stCxn id="3" idx="3"/>
            <a:endCxn id="12" idx="1"/>
          </p:cNvCxnSpPr>
          <p:nvPr/>
        </p:nvCxnSpPr>
        <p:spPr>
          <a:xfrm flipV="1">
            <a:off x="3117543" y="1307636"/>
            <a:ext cx="2589209" cy="39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5706752" y="638222"/>
            <a:ext cx="2483768" cy="1338828"/>
          </a:xfrm>
          <a:prstGeom prst="rect">
            <a:avLst/>
          </a:prstGeom>
          <a:noFill/>
          <a:ln>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先在</a:t>
            </a:r>
            <a:r>
              <a:rPr lang="en-US" altLang="zh-TW" dirty="0">
                <a:latin typeface="微軟正黑體" panose="020B0604030504040204" pitchFamily="34" charset="-120"/>
                <a:ea typeface="微軟正黑體" panose="020B0604030504040204" pitchFamily="34" charset="-120"/>
              </a:rPr>
              <a:t>T,S,M</a:t>
            </a:r>
            <a:r>
              <a:rPr lang="zh-TW" altLang="en-US" dirty="0">
                <a:latin typeface="微軟正黑體" panose="020B0604030504040204" pitchFamily="34" charset="-120"/>
                <a:ea typeface="微軟正黑體" panose="020B0604030504040204" pitchFamily="34" charset="-120"/>
              </a:rPr>
              <a:t>視窗輸入</a:t>
            </a:r>
            <a:r>
              <a:rPr lang="en-US" altLang="zh-TW" dirty="0">
                <a:latin typeface="微軟正黑體" panose="020B0604030504040204" pitchFamily="34" charset="-120"/>
                <a:ea typeface="微軟正黑體" panose="020B0604030504040204" pitchFamily="34" charset="-120"/>
              </a:rPr>
              <a:t>D0</a:t>
            </a:r>
            <a:r>
              <a:rPr lang="zh-TW" altLang="en-US" dirty="0">
                <a:latin typeface="微軟正黑體" panose="020B0604030504040204" pitchFamily="34" charset="-120"/>
                <a:ea typeface="微軟正黑體" panose="020B0604030504040204" pitchFamily="34" charset="-120"/>
              </a:rPr>
              <a:t>後按下</a:t>
            </a:r>
            <a:r>
              <a:rPr lang="en-US" altLang="zh-TW" dirty="0">
                <a:latin typeface="微軟正黑體" panose="020B0604030504040204" pitchFamily="34" charset="-120"/>
                <a:ea typeface="微軟正黑體" panose="020B0604030504040204" pitchFamily="34" charset="-120"/>
              </a:rPr>
              <a:t>CYCLE</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START</a:t>
            </a:r>
            <a:r>
              <a:rPr lang="zh-TW" altLang="en-US" dirty="0">
                <a:latin typeface="微軟正黑體" panose="020B0604030504040204" pitchFamily="34" charset="-120"/>
                <a:ea typeface="微軟正黑體" panose="020B0604030504040204" pitchFamily="34" charset="-120"/>
              </a:rPr>
              <a:t>清除刀具補正</a:t>
            </a:r>
          </a:p>
        </p:txBody>
      </p:sp>
      <p:sp>
        <p:nvSpPr>
          <p:cNvPr id="14" name="內容版面配置區 9"/>
          <p:cNvSpPr txBox="1">
            <a:spLocks/>
          </p:cNvSpPr>
          <p:nvPr/>
        </p:nvSpPr>
        <p:spPr>
          <a:xfrm>
            <a:off x="3916348" y="123910"/>
            <a:ext cx="1951796"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正刀長手動量測操作</a:t>
            </a:r>
          </a:p>
        </p:txBody>
      </p:sp>
      <p:pic>
        <p:nvPicPr>
          <p:cNvPr id="17" name="內容版面配置區 1"/>
          <p:cNvPicPr>
            <a:picLocks noChangeAspect="1"/>
          </p:cNvPicPr>
          <p:nvPr/>
        </p:nvPicPr>
        <p:blipFill rotWithShape="1">
          <a:blip r:embed="rId3">
            <a:extLst>
              <a:ext uri="{28A0092B-C50C-407E-A947-70E740481C1C}">
                <a14:useLocalDpi xmlns:a14="http://schemas.microsoft.com/office/drawing/2010/main" val="0"/>
              </a:ext>
            </a:extLst>
          </a:blip>
          <a:srcRect t="2227" r="41064"/>
          <a:stretch/>
        </p:blipFill>
        <p:spPr>
          <a:xfrm>
            <a:off x="1173141" y="2917181"/>
            <a:ext cx="3528764" cy="1969513"/>
          </a:xfrm>
          <a:prstGeom prst="rect">
            <a:avLst/>
          </a:prstGeom>
        </p:spPr>
      </p:pic>
      <p:sp>
        <p:nvSpPr>
          <p:cNvPr id="20" name="文字方塊 19"/>
          <p:cNvSpPr txBox="1"/>
          <p:nvPr/>
        </p:nvSpPr>
        <p:spPr>
          <a:xfrm>
            <a:off x="5706752" y="2163164"/>
            <a:ext cx="2483768" cy="923330"/>
          </a:xfrm>
          <a:prstGeom prst="rect">
            <a:avLst/>
          </a:prstGeom>
          <a:noFill/>
          <a:ln>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或是按</a:t>
            </a:r>
            <a:r>
              <a:rPr lang="en-US" altLang="zh-TW" dirty="0">
                <a:latin typeface="微軟正黑體" panose="020B0604030504040204" pitchFamily="34" charset="-120"/>
                <a:ea typeface="微軟正黑體" panose="020B0604030504040204" pitchFamily="34" charset="-120"/>
              </a:rPr>
              <a:t>OFS</a:t>
            </a:r>
            <a:r>
              <a:rPr lang="zh-TW" altLang="en-US" dirty="0">
                <a:latin typeface="微軟正黑體" panose="020B0604030504040204" pitchFamily="34" charset="-120"/>
                <a:ea typeface="微軟正黑體" panose="020B0604030504040204" pitchFamily="34" charset="-120"/>
              </a:rPr>
              <a:t>鍵進入刀具列表將其刀長設為</a:t>
            </a:r>
            <a:r>
              <a:rPr lang="en-US" altLang="zh-TW" dirty="0">
                <a:latin typeface="微軟正黑體" panose="020B0604030504040204" pitchFamily="34" charset="-120"/>
                <a:ea typeface="微軟正黑體" panose="020B0604030504040204" pitchFamily="34" charset="-120"/>
              </a:rPr>
              <a:t>0</a:t>
            </a:r>
            <a:endParaRPr lang="zh-TW" altLang="en-US" dirty="0">
              <a:latin typeface="微軟正黑體" panose="020B0604030504040204" pitchFamily="34" charset="-120"/>
              <a:ea typeface="微軟正黑體" panose="020B0604030504040204" pitchFamily="34" charset="-120"/>
            </a:endParaRPr>
          </a:p>
        </p:txBody>
      </p:sp>
      <p:sp>
        <p:nvSpPr>
          <p:cNvPr id="21" name="矩形 20"/>
          <p:cNvSpPr/>
          <p:nvPr/>
        </p:nvSpPr>
        <p:spPr>
          <a:xfrm>
            <a:off x="3419872" y="2948434"/>
            <a:ext cx="576064" cy="4154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 name="直線單箭頭接點 21"/>
          <p:cNvCxnSpPr>
            <a:stCxn id="21" idx="3"/>
            <a:endCxn id="20" idx="1"/>
          </p:cNvCxnSpPr>
          <p:nvPr/>
        </p:nvCxnSpPr>
        <p:spPr>
          <a:xfrm flipV="1">
            <a:off x="3995936" y="2624829"/>
            <a:ext cx="1710816" cy="5313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5706752" y="3230510"/>
            <a:ext cx="2483768" cy="1656184"/>
          </a:xfrm>
          <a:prstGeom prst="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en-US" altLang="zh-TW" sz="1600" dirty="0">
                <a:solidFill>
                  <a:sysClr val="windowText" lastClr="000000"/>
                </a:solidFill>
                <a:latin typeface="微軟正黑體" panose="020B0604030504040204" pitchFamily="34" charset="-120"/>
                <a:ea typeface="微軟正黑體" panose="020B0604030504040204" pitchFamily="34" charset="-120"/>
              </a:rPr>
              <a:t>※</a:t>
            </a:r>
            <a:r>
              <a:rPr lang="zh-TW" altLang="en-US" sz="1600" dirty="0">
                <a:solidFill>
                  <a:sysClr val="windowText" lastClr="000000"/>
                </a:solidFill>
                <a:latin typeface="微軟正黑體" panose="020B0604030504040204" pitchFamily="34" charset="-120"/>
                <a:ea typeface="微軟正黑體" panose="020B0604030504040204" pitchFamily="34" charset="-120"/>
              </a:rPr>
              <a:t>因西門子系統在量測鼻端到工件之距離時，會將刀具長度納入計算，故有刀長數據量測時會影響量測結果</a:t>
            </a:r>
          </a:p>
        </p:txBody>
      </p:sp>
      <p:sp>
        <p:nvSpPr>
          <p:cNvPr id="7" name="文字方塊 6"/>
          <p:cNvSpPr txBox="1"/>
          <p:nvPr/>
        </p:nvSpPr>
        <p:spPr>
          <a:xfrm>
            <a:off x="5339144" y="546234"/>
            <a:ext cx="359394" cy="369332"/>
          </a:xfrm>
          <a:prstGeom prst="rect">
            <a:avLst/>
          </a:prstGeom>
          <a:noFill/>
        </p:spPr>
        <p:txBody>
          <a:bodyPr wrap="none" rtlCol="0">
            <a:spAutoFit/>
          </a:bodyPr>
          <a:lstStyle/>
          <a:p>
            <a:r>
              <a:rPr lang="en-US" altLang="zh-TW" dirty="0">
                <a:solidFill>
                  <a:srgbClr val="FF0000"/>
                </a:solidFill>
              </a:rPr>
              <a:t>1.</a:t>
            </a:r>
            <a:endParaRPr lang="zh-TW" altLang="en-US" dirty="0">
              <a:solidFill>
                <a:srgbClr val="FF0000"/>
              </a:solidFill>
            </a:endParaRPr>
          </a:p>
        </p:txBody>
      </p:sp>
      <p:sp>
        <p:nvSpPr>
          <p:cNvPr id="16" name="文字方塊 15"/>
          <p:cNvSpPr txBox="1"/>
          <p:nvPr/>
        </p:nvSpPr>
        <p:spPr>
          <a:xfrm>
            <a:off x="5336222" y="2044291"/>
            <a:ext cx="359394" cy="369332"/>
          </a:xfrm>
          <a:prstGeom prst="rect">
            <a:avLst/>
          </a:prstGeom>
          <a:noFill/>
        </p:spPr>
        <p:txBody>
          <a:bodyPr wrap="none" rtlCol="0">
            <a:spAutoFit/>
          </a:bodyPr>
          <a:lstStyle/>
          <a:p>
            <a:r>
              <a:rPr lang="en-US" altLang="zh-TW" dirty="0">
                <a:solidFill>
                  <a:srgbClr val="FF0000"/>
                </a:solidFill>
              </a:rPr>
              <a:t>2.</a:t>
            </a:r>
            <a:endParaRPr lang="zh-TW" altLang="en-US" dirty="0">
              <a:solidFill>
                <a:srgbClr val="FF0000"/>
              </a:solidFill>
            </a:endParaRPr>
          </a:p>
        </p:txBody>
      </p:sp>
      <p:sp>
        <p:nvSpPr>
          <p:cNvPr id="18" name="文字方塊 17"/>
          <p:cNvSpPr txBox="1"/>
          <p:nvPr/>
        </p:nvSpPr>
        <p:spPr>
          <a:xfrm>
            <a:off x="5278455" y="1364794"/>
            <a:ext cx="386644" cy="369332"/>
          </a:xfrm>
          <a:prstGeom prst="rect">
            <a:avLst/>
          </a:prstGeom>
          <a:noFill/>
        </p:spPr>
        <p:txBody>
          <a:bodyPr wrap="none" rtlCol="0">
            <a:spAutoFit/>
          </a:bodyPr>
          <a:lstStyle/>
          <a:p>
            <a:r>
              <a:rPr lang="en-US" altLang="zh-TW" dirty="0">
                <a:solidFill>
                  <a:srgbClr val="FF0000"/>
                </a:solidFill>
              </a:rPr>
              <a:t>or</a:t>
            </a:r>
            <a:endParaRPr lang="zh-TW" altLang="en-US" dirty="0">
              <a:solidFill>
                <a:srgbClr val="FF0000"/>
              </a:solidFill>
            </a:endParaRPr>
          </a:p>
        </p:txBody>
      </p:sp>
    </p:spTree>
    <p:extLst>
      <p:ext uri="{BB962C8B-B14F-4D97-AF65-F5344CB8AC3E}">
        <p14:creationId xmlns:p14="http://schemas.microsoft.com/office/powerpoint/2010/main" val="1058497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機台基本操作介紹</a:t>
            </a:r>
          </a:p>
        </p:txBody>
      </p:sp>
      <p:sp>
        <p:nvSpPr>
          <p:cNvPr id="8" name="文字方塊 7"/>
          <p:cNvSpPr txBox="1"/>
          <p:nvPr/>
        </p:nvSpPr>
        <p:spPr>
          <a:xfrm>
            <a:off x="3059832" y="742665"/>
            <a:ext cx="5976664" cy="1338828"/>
          </a:xfrm>
          <a:prstGeom prst="rect">
            <a:avLst/>
          </a:prstGeom>
          <a:noFill/>
          <a:ln>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排除刀具長度之後，利用主軸鼻端碰觸</a:t>
            </a:r>
            <a:r>
              <a:rPr lang="en-US" altLang="zh-TW" dirty="0">
                <a:latin typeface="微軟正黑體" panose="020B0604030504040204" pitchFamily="34" charset="-120"/>
                <a:ea typeface="微軟正黑體" panose="020B0604030504040204" pitchFamily="34" charset="-120"/>
              </a:rPr>
              <a:t>Z</a:t>
            </a:r>
            <a:r>
              <a:rPr lang="zh-TW" altLang="en-US" dirty="0">
                <a:latin typeface="微軟正黑體" panose="020B0604030504040204" pitchFamily="34" charset="-120"/>
                <a:ea typeface="微軟正黑體" panose="020B0604030504040204" pitchFamily="34" charset="-120"/>
              </a:rPr>
              <a:t>軸設定器後按下設定  </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之後將欲設定之工件</a:t>
            </a:r>
            <a:r>
              <a:rPr lang="en-US" altLang="zh-TW" dirty="0">
                <a:latin typeface="微軟正黑體" panose="020B0604030504040204" pitchFamily="34" charset="-120"/>
                <a:ea typeface="微軟正黑體" panose="020B0604030504040204" pitchFamily="34" charset="-120"/>
              </a:rPr>
              <a:t>Z</a:t>
            </a:r>
            <a:r>
              <a:rPr lang="zh-TW" altLang="en-US" dirty="0">
                <a:latin typeface="微軟正黑體" panose="020B0604030504040204" pitchFamily="34" charset="-120"/>
                <a:ea typeface="微軟正黑體" panose="020B0604030504040204" pitchFamily="34" charset="-120"/>
              </a:rPr>
              <a:t>軸原點位置</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即工件</a:t>
            </a:r>
            <a:r>
              <a:rPr lang="en-US" altLang="zh-TW" dirty="0">
                <a:latin typeface="微軟正黑體" panose="020B0604030504040204" pitchFamily="34" charset="-120"/>
                <a:ea typeface="微軟正黑體" panose="020B0604030504040204" pitchFamily="34" charset="-120"/>
              </a:rPr>
              <a:t>Z0</a:t>
            </a:r>
            <a:r>
              <a:rPr lang="zh-TW" altLang="en-US" dirty="0">
                <a:latin typeface="微軟正黑體" panose="020B0604030504040204" pitchFamily="34" charset="-120"/>
                <a:ea typeface="微軟正黑體" panose="020B0604030504040204" pitchFamily="34" charset="-120"/>
              </a:rPr>
              <a:t>位置</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加上</a:t>
            </a:r>
            <a:r>
              <a:rPr lang="en-US" altLang="zh-TW" dirty="0">
                <a:latin typeface="微軟正黑體" panose="020B0604030504040204" pitchFamily="34" charset="-120"/>
                <a:ea typeface="微軟正黑體" panose="020B0604030504040204" pitchFamily="34" charset="-120"/>
              </a:rPr>
              <a:t>Z</a:t>
            </a:r>
            <a:r>
              <a:rPr lang="zh-TW" altLang="en-US" dirty="0">
                <a:latin typeface="微軟正黑體" panose="020B0604030504040204" pitchFamily="34" charset="-120"/>
                <a:ea typeface="微軟正黑體" panose="020B0604030504040204" pitchFamily="34" charset="-120"/>
              </a:rPr>
              <a:t>軸設定器高度及塊規高度</a:t>
            </a:r>
            <a:r>
              <a:rPr lang="en-US" altLang="zh-TW" dirty="0">
                <a:latin typeface="微軟正黑體" panose="020B0604030504040204" pitchFamily="34" charset="-120"/>
                <a:ea typeface="微軟正黑體" panose="020B0604030504040204" pitchFamily="34" charset="-120"/>
              </a:rPr>
              <a:t>(50+30=80mm)</a:t>
            </a:r>
          </a:p>
        </p:txBody>
      </p:sp>
      <p:pic>
        <p:nvPicPr>
          <p:cNvPr id="5" name="內容版面配置區 4"/>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rot="5400000">
            <a:off x="-160434" y="1620743"/>
            <a:ext cx="3887787" cy="2189402"/>
          </a:xfrm>
        </p:spPr>
      </p:pic>
      <p:sp>
        <p:nvSpPr>
          <p:cNvPr id="15" name="矩形 14"/>
          <p:cNvSpPr/>
          <p:nvPr/>
        </p:nvSpPr>
        <p:spPr>
          <a:xfrm>
            <a:off x="3059832" y="2182825"/>
            <a:ext cx="2880320" cy="2592288"/>
          </a:xfrm>
          <a:prstGeom prst="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lang="en-US" altLang="zh-TW" dirty="0">
                <a:solidFill>
                  <a:sysClr val="windowText" lastClr="000000"/>
                </a:solidFill>
                <a:latin typeface="微軟正黑體" panose="020B0604030504040204" pitchFamily="34" charset="-120"/>
                <a:ea typeface="微軟正黑體" panose="020B0604030504040204" pitchFamily="34" charset="-120"/>
              </a:rPr>
              <a:t>※</a:t>
            </a:r>
            <a:r>
              <a:rPr lang="zh-TW" altLang="en-US" dirty="0">
                <a:solidFill>
                  <a:sysClr val="windowText" lastClr="000000"/>
                </a:solidFill>
                <a:latin typeface="微軟正黑體" panose="020B0604030504040204" pitchFamily="34" charset="-120"/>
                <a:ea typeface="微軟正黑體" panose="020B0604030504040204" pitchFamily="34" charset="-120"/>
              </a:rPr>
              <a:t>若有行程極限或是擔心將主軸鼻端不小心接觸到</a:t>
            </a:r>
            <a:r>
              <a:rPr lang="en-US" altLang="zh-TW" dirty="0">
                <a:solidFill>
                  <a:sysClr val="windowText" lastClr="000000"/>
                </a:solidFill>
                <a:latin typeface="微軟正黑體" panose="020B0604030504040204" pitchFamily="34" charset="-120"/>
                <a:ea typeface="微軟正黑體" panose="020B0604030504040204" pitchFamily="34" charset="-120"/>
              </a:rPr>
              <a:t>Z</a:t>
            </a:r>
            <a:r>
              <a:rPr lang="zh-TW" altLang="en-US" dirty="0">
                <a:solidFill>
                  <a:sysClr val="windowText" lastClr="000000"/>
                </a:solidFill>
                <a:latin typeface="微軟正黑體" panose="020B0604030504040204" pitchFamily="34" charset="-120"/>
                <a:ea typeface="微軟正黑體" panose="020B0604030504040204" pitchFamily="34" charset="-120"/>
              </a:rPr>
              <a:t>軸設定器較高的階級而損壞物品可利用塊規在較低階級處墊高，但須記住塊規厚度！此次利用</a:t>
            </a:r>
            <a:r>
              <a:rPr lang="en-US" altLang="zh-TW" dirty="0">
                <a:solidFill>
                  <a:sysClr val="windowText" lastClr="000000"/>
                </a:solidFill>
                <a:latin typeface="微軟正黑體" panose="020B0604030504040204" pitchFamily="34" charset="-120"/>
                <a:ea typeface="微軟正黑體" panose="020B0604030504040204" pitchFamily="34" charset="-120"/>
              </a:rPr>
              <a:t>30mm</a:t>
            </a:r>
            <a:r>
              <a:rPr lang="zh-TW" altLang="en-US" dirty="0">
                <a:solidFill>
                  <a:sysClr val="windowText" lastClr="000000"/>
                </a:solidFill>
                <a:latin typeface="微軟正黑體" panose="020B0604030504040204" pitchFamily="34" charset="-120"/>
                <a:ea typeface="微軟正黑體" panose="020B0604030504040204" pitchFamily="34" charset="-120"/>
              </a:rPr>
              <a:t>塊規量測</a:t>
            </a:r>
            <a:endParaRPr lang="zh-TW" altLang="en-US" dirty="0">
              <a:solidFill>
                <a:sysClr val="windowText" lastClr="000000"/>
              </a:solidFill>
            </a:endParaRPr>
          </a:p>
        </p:txBody>
      </p:sp>
      <p:pic>
        <p:nvPicPr>
          <p:cNvPr id="16" name="圖片 15"/>
          <p:cNvPicPr>
            <a:picLocks noChangeAspect="1"/>
          </p:cNvPicPr>
          <p:nvPr/>
        </p:nvPicPr>
        <p:blipFill rotWithShape="1">
          <a:blip r:embed="rId3">
            <a:extLst>
              <a:ext uri="{28A0092B-C50C-407E-A947-70E740481C1C}">
                <a14:useLocalDpi xmlns:a14="http://schemas.microsoft.com/office/drawing/2010/main" val="0"/>
              </a:ext>
            </a:extLst>
          </a:blip>
          <a:srcRect l="20712" t="92766" r="70567"/>
          <a:stretch/>
        </p:blipFill>
        <p:spPr>
          <a:xfrm>
            <a:off x="3669804" y="1187780"/>
            <a:ext cx="926359" cy="432048"/>
          </a:xfrm>
          <a:prstGeom prst="rect">
            <a:avLst/>
          </a:prstGeom>
        </p:spPr>
      </p:pic>
      <p:pic>
        <p:nvPicPr>
          <p:cNvPr id="17" name="圖片 16"/>
          <p:cNvPicPr>
            <a:picLocks noChangeAspect="1"/>
          </p:cNvPicPr>
          <p:nvPr/>
        </p:nvPicPr>
        <p:blipFill rotWithShape="1">
          <a:blip r:embed="rId4">
            <a:extLst>
              <a:ext uri="{28A0092B-C50C-407E-A947-70E740481C1C}">
                <a14:useLocalDpi xmlns:a14="http://schemas.microsoft.com/office/drawing/2010/main" val="0"/>
              </a:ext>
            </a:extLst>
          </a:blip>
          <a:srcRect t="-1" r="66117" b="56602"/>
          <a:stretch/>
        </p:blipFill>
        <p:spPr>
          <a:xfrm>
            <a:off x="5984603" y="2182825"/>
            <a:ext cx="2547837" cy="2232248"/>
          </a:xfrm>
          <a:prstGeom prst="rect">
            <a:avLst/>
          </a:prstGeom>
        </p:spPr>
      </p:pic>
      <p:sp>
        <p:nvSpPr>
          <p:cNvPr id="9" name="矩形 8"/>
          <p:cNvSpPr/>
          <p:nvPr/>
        </p:nvSpPr>
        <p:spPr>
          <a:xfrm>
            <a:off x="6084168" y="3162052"/>
            <a:ext cx="2304256" cy="388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8632005" y="2182825"/>
            <a:ext cx="432047" cy="2554545"/>
          </a:xfrm>
          <a:prstGeom prst="rect">
            <a:avLst/>
          </a:prstGeom>
          <a:noFill/>
          <a:ln>
            <a:solidFill>
              <a:schemeClr val="tx1"/>
            </a:solidFill>
          </a:ln>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在工件座標中輸入高度</a:t>
            </a:r>
          </a:p>
        </p:txBody>
      </p:sp>
      <p:cxnSp>
        <p:nvCxnSpPr>
          <p:cNvPr id="12" name="直線單箭頭接點 11"/>
          <p:cNvCxnSpPr>
            <a:stCxn id="9" idx="3"/>
            <a:endCxn id="11" idx="1"/>
          </p:cNvCxnSpPr>
          <p:nvPr/>
        </p:nvCxnSpPr>
        <p:spPr>
          <a:xfrm>
            <a:off x="8388424" y="3356515"/>
            <a:ext cx="243581" cy="1035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25" idx="3"/>
            <a:endCxn id="27" idx="0"/>
          </p:cNvCxnSpPr>
          <p:nvPr/>
        </p:nvCxnSpPr>
        <p:spPr>
          <a:xfrm>
            <a:off x="6444208" y="4321089"/>
            <a:ext cx="526282" cy="1948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984603" y="4213076"/>
            <a:ext cx="459605" cy="2160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6056612" y="4515966"/>
            <a:ext cx="1827756" cy="584775"/>
          </a:xfrm>
          <a:prstGeom prst="rect">
            <a:avLst/>
          </a:prstGeom>
          <a:noFill/>
          <a:ln>
            <a:solidFill>
              <a:schemeClr val="tx1"/>
            </a:solidFill>
          </a:ln>
        </p:spPr>
        <p:txBody>
          <a:bodyPr wrap="square" rtlCol="0">
            <a:spAutoFit/>
          </a:bodyPr>
          <a:lstStyle/>
          <a:p>
            <a:pPr algn="ct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要有做動坐標系才可進行</a:t>
            </a:r>
            <a:r>
              <a:rPr lang="en-US" altLang="zh-TW" sz="1600" dirty="0">
                <a:latin typeface="微軟正黑體" panose="020B0604030504040204" pitchFamily="34" charset="-120"/>
                <a:ea typeface="微軟正黑體" panose="020B0604030504040204" pitchFamily="34" charset="-120"/>
              </a:rPr>
              <a:t>W0</a:t>
            </a:r>
            <a:r>
              <a:rPr lang="zh-TW" altLang="en-US" sz="1600" dirty="0">
                <a:latin typeface="微軟正黑體" panose="020B0604030504040204" pitchFamily="34" charset="-120"/>
                <a:ea typeface="微軟正黑體" panose="020B0604030504040204" pitchFamily="34" charset="-120"/>
              </a:rPr>
              <a:t>設定</a:t>
            </a:r>
          </a:p>
        </p:txBody>
      </p:sp>
      <p:sp>
        <p:nvSpPr>
          <p:cNvPr id="30" name="內容版面配置區 9"/>
          <p:cNvSpPr txBox="1">
            <a:spLocks/>
          </p:cNvSpPr>
          <p:nvPr/>
        </p:nvSpPr>
        <p:spPr>
          <a:xfrm>
            <a:off x="3916348" y="123910"/>
            <a:ext cx="1951796"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正刀長手動量測操作</a:t>
            </a:r>
          </a:p>
        </p:txBody>
      </p:sp>
    </p:spTree>
    <p:extLst>
      <p:ext uri="{BB962C8B-B14F-4D97-AF65-F5344CB8AC3E}">
        <p14:creationId xmlns:p14="http://schemas.microsoft.com/office/powerpoint/2010/main" val="232033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內容版面配置區 18"/>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611560" y="771550"/>
            <a:ext cx="5572496" cy="3887788"/>
          </a:xfrm>
        </p:spPr>
      </p:pic>
      <p:sp>
        <p:nvSpPr>
          <p:cNvPr id="4" name="標題 3"/>
          <p:cNvSpPr>
            <a:spLocks noGrp="1"/>
          </p:cNvSpPr>
          <p:nvPr>
            <p:ph type="title"/>
          </p:nvPr>
        </p:nvSpPr>
        <p:spPr/>
        <p:txBody>
          <a:bodyPr/>
          <a:lstStyle/>
          <a:p>
            <a:r>
              <a:rPr lang="zh-TW" altLang="en-US" dirty="0"/>
              <a:t>機台基本操作介紹</a:t>
            </a:r>
          </a:p>
        </p:txBody>
      </p:sp>
      <p:sp>
        <p:nvSpPr>
          <p:cNvPr id="20" name="矩形 19"/>
          <p:cNvSpPr/>
          <p:nvPr/>
        </p:nvSpPr>
        <p:spPr>
          <a:xfrm>
            <a:off x="3491880" y="940966"/>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 name="直線單箭頭接點 21"/>
          <p:cNvCxnSpPr>
            <a:stCxn id="20" idx="3"/>
          </p:cNvCxnSpPr>
          <p:nvPr/>
        </p:nvCxnSpPr>
        <p:spPr>
          <a:xfrm flipV="1">
            <a:off x="4067944" y="1012974"/>
            <a:ext cx="2304256" cy="72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6372201" y="787636"/>
            <a:ext cx="2520279" cy="1477328"/>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此時機械座標會自動讀入到零點偏移</a:t>
            </a:r>
            <a:r>
              <a:rPr lang="en-US" altLang="zh-TW" dirty="0">
                <a:latin typeface="微軟正黑體" panose="020B0604030504040204" pitchFamily="34" charset="-120"/>
                <a:ea typeface="微軟正黑體" panose="020B0604030504040204" pitchFamily="34" charset="-120"/>
              </a:rPr>
              <a:t>G54</a:t>
            </a:r>
            <a:r>
              <a:rPr lang="zh-TW" altLang="en-US" dirty="0">
                <a:latin typeface="微軟正黑體" panose="020B0604030504040204" pitchFamily="34" charset="-120"/>
                <a:ea typeface="微軟正黑體" panose="020B0604030504040204" pitchFamily="34" charset="-120"/>
              </a:rPr>
              <a:t>內，意即從</a:t>
            </a:r>
            <a:r>
              <a:rPr lang="en-US" altLang="zh-TW" dirty="0">
                <a:latin typeface="微軟正黑體" panose="020B0604030504040204" pitchFamily="34" charset="-120"/>
                <a:ea typeface="微軟正黑體" panose="020B0604030504040204" pitchFamily="34" charset="-120"/>
              </a:rPr>
              <a:t>Z</a:t>
            </a:r>
            <a:r>
              <a:rPr lang="zh-TW" altLang="en-US" dirty="0">
                <a:latin typeface="微軟正黑體" panose="020B0604030504040204" pitchFamily="34" charset="-120"/>
                <a:ea typeface="微軟正黑體" panose="020B0604030504040204" pitchFamily="34" charset="-120"/>
              </a:rPr>
              <a:t>軸機械原點與工件表面兩者的相對位置。</a:t>
            </a:r>
          </a:p>
        </p:txBody>
      </p:sp>
      <p:sp>
        <p:nvSpPr>
          <p:cNvPr id="25" name="內容版面配置區 9"/>
          <p:cNvSpPr txBox="1">
            <a:spLocks/>
          </p:cNvSpPr>
          <p:nvPr/>
        </p:nvSpPr>
        <p:spPr>
          <a:xfrm>
            <a:off x="3916348" y="123910"/>
            <a:ext cx="1951796"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正刀長手動量測操作</a:t>
            </a:r>
          </a:p>
        </p:txBody>
      </p:sp>
    </p:spTree>
    <p:extLst>
      <p:ext uri="{BB962C8B-B14F-4D97-AF65-F5344CB8AC3E}">
        <p14:creationId xmlns:p14="http://schemas.microsoft.com/office/powerpoint/2010/main" val="2940063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rot="5400000">
            <a:off x="21776" y="1630293"/>
            <a:ext cx="3887787" cy="2189402"/>
          </a:xfrm>
        </p:spPr>
      </p:pic>
      <p:sp>
        <p:nvSpPr>
          <p:cNvPr id="4" name="標題 3"/>
          <p:cNvSpPr>
            <a:spLocks noGrp="1"/>
          </p:cNvSpPr>
          <p:nvPr>
            <p:ph type="title"/>
          </p:nvPr>
        </p:nvSpPr>
        <p:spPr/>
        <p:txBody>
          <a:bodyPr/>
          <a:lstStyle/>
          <a:p>
            <a:r>
              <a:rPr lang="zh-TW" altLang="en-US" dirty="0"/>
              <a:t>機台基本操作介紹</a:t>
            </a:r>
          </a:p>
        </p:txBody>
      </p:sp>
      <p:sp>
        <p:nvSpPr>
          <p:cNvPr id="8" name="內容版面配置區 9"/>
          <p:cNvSpPr txBox="1">
            <a:spLocks/>
          </p:cNvSpPr>
          <p:nvPr/>
        </p:nvSpPr>
        <p:spPr>
          <a:xfrm>
            <a:off x="3916348" y="123910"/>
            <a:ext cx="1951796"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正刀長手動量測操作</a:t>
            </a:r>
          </a:p>
        </p:txBody>
      </p:sp>
      <p:sp>
        <p:nvSpPr>
          <p:cNvPr id="11" name="文字方塊 10"/>
          <p:cNvSpPr txBox="1"/>
          <p:nvPr/>
        </p:nvSpPr>
        <p:spPr>
          <a:xfrm>
            <a:off x="3779912" y="781100"/>
            <a:ext cx="4176464" cy="646331"/>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之後裝上刀具後接觸讓</a:t>
            </a:r>
            <a:r>
              <a:rPr lang="en-US" altLang="zh-TW" dirty="0">
                <a:latin typeface="微軟正黑體" panose="020B0604030504040204" pitchFamily="34" charset="-120"/>
                <a:ea typeface="微軟正黑體" panose="020B0604030504040204" pitchFamily="34" charset="-120"/>
              </a:rPr>
              <a:t>Z</a:t>
            </a:r>
            <a:r>
              <a:rPr lang="zh-TW" altLang="en-US" dirty="0">
                <a:latin typeface="微軟正黑體" panose="020B0604030504040204" pitchFamily="34" charset="-120"/>
                <a:ea typeface="微軟正黑體" panose="020B0604030504040204" pitchFamily="34" charset="-120"/>
              </a:rPr>
              <a:t>軸設定器歸零，再按下量測刀具→長度手動</a:t>
            </a:r>
            <a:endParaRPr lang="en-US" altLang="zh-TW"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0745" y="1739404"/>
            <a:ext cx="3957297" cy="2952328"/>
          </a:xfrm>
          <a:prstGeom prst="rect">
            <a:avLst/>
          </a:prstGeom>
        </p:spPr>
      </p:pic>
      <p:sp>
        <p:nvSpPr>
          <p:cNvPr id="13" name="矩形 12"/>
          <p:cNvSpPr/>
          <p:nvPr/>
        </p:nvSpPr>
        <p:spPr>
          <a:xfrm>
            <a:off x="5499827" y="443760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7496770" y="188576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5265339" y="4068276"/>
            <a:ext cx="359394" cy="369332"/>
          </a:xfrm>
          <a:prstGeom prst="rect">
            <a:avLst/>
          </a:prstGeom>
          <a:noFill/>
        </p:spPr>
        <p:txBody>
          <a:bodyPr wrap="none" rtlCol="0">
            <a:spAutoFit/>
          </a:bodyPr>
          <a:lstStyle/>
          <a:p>
            <a:r>
              <a:rPr lang="en-US" altLang="zh-TW" dirty="0">
                <a:solidFill>
                  <a:srgbClr val="FF0000"/>
                </a:solidFill>
              </a:rPr>
              <a:t>1.</a:t>
            </a:r>
            <a:endParaRPr lang="zh-TW" altLang="en-US" dirty="0">
              <a:solidFill>
                <a:srgbClr val="FF0000"/>
              </a:solidFill>
            </a:endParaRPr>
          </a:p>
        </p:txBody>
      </p:sp>
      <p:sp>
        <p:nvSpPr>
          <p:cNvPr id="16" name="文字方塊 15"/>
          <p:cNvSpPr txBox="1"/>
          <p:nvPr/>
        </p:nvSpPr>
        <p:spPr>
          <a:xfrm>
            <a:off x="7218657" y="2006088"/>
            <a:ext cx="359394" cy="369332"/>
          </a:xfrm>
          <a:prstGeom prst="rect">
            <a:avLst/>
          </a:prstGeom>
          <a:noFill/>
        </p:spPr>
        <p:txBody>
          <a:bodyPr wrap="none" rtlCol="0">
            <a:spAutoFit/>
          </a:bodyPr>
          <a:lstStyle/>
          <a:p>
            <a:r>
              <a:rPr lang="en-US" altLang="zh-TW" dirty="0">
                <a:solidFill>
                  <a:srgbClr val="FF0000"/>
                </a:solidFill>
              </a:rPr>
              <a:t>2.</a:t>
            </a:r>
            <a:endParaRPr lang="zh-TW" altLang="en-US" dirty="0">
              <a:solidFill>
                <a:srgbClr val="FF0000"/>
              </a:solidFill>
            </a:endParaRPr>
          </a:p>
        </p:txBody>
      </p:sp>
    </p:spTree>
    <p:extLst>
      <p:ext uri="{BB962C8B-B14F-4D97-AF65-F5344CB8AC3E}">
        <p14:creationId xmlns:p14="http://schemas.microsoft.com/office/powerpoint/2010/main" val="54968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開機步驟</a:t>
            </a:r>
          </a:p>
        </p:txBody>
      </p:sp>
      <p:pic>
        <p:nvPicPr>
          <p:cNvPr id="5" name="圖片 4"/>
          <p:cNvPicPr>
            <a:picLocks noChangeAspect="1"/>
          </p:cNvPicPr>
          <p:nvPr/>
        </p:nvPicPr>
        <p:blipFill rotWithShape="1">
          <a:blip r:embed="rId2" cstate="print">
            <a:extLst>
              <a:ext uri="{28A0092B-C50C-407E-A947-70E740481C1C}">
                <a14:useLocalDpi xmlns:a14="http://schemas.microsoft.com/office/drawing/2010/main" val="0"/>
              </a:ext>
            </a:extLst>
          </a:blip>
          <a:srcRect l="19494" t="11539" r="41519" b="15384"/>
          <a:stretch/>
        </p:blipFill>
        <p:spPr>
          <a:xfrm rot="5400000">
            <a:off x="2218081" y="488164"/>
            <a:ext cx="1159708" cy="1224136"/>
          </a:xfrm>
          <a:prstGeom prst="rect">
            <a:avLst/>
          </a:prstGeom>
        </p:spPr>
      </p:pic>
      <p:sp>
        <p:nvSpPr>
          <p:cNvPr id="14" name="文字方塊 13"/>
          <p:cNvSpPr txBox="1"/>
          <p:nvPr/>
        </p:nvSpPr>
        <p:spPr>
          <a:xfrm>
            <a:off x="3554019" y="915566"/>
            <a:ext cx="3312368" cy="369332"/>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先將機台後方大電轉至</a:t>
            </a:r>
            <a:r>
              <a:rPr lang="en-US" altLang="zh-TW" dirty="0">
                <a:latin typeface="微軟正黑體" panose="020B0604030504040204" pitchFamily="34" charset="-120"/>
                <a:ea typeface="微軟正黑體" panose="020B0604030504040204" pitchFamily="34" charset="-120"/>
              </a:rPr>
              <a:t>ON</a:t>
            </a:r>
            <a:r>
              <a:rPr lang="zh-TW" altLang="en-US" dirty="0">
                <a:latin typeface="微軟正黑體" panose="020B0604030504040204" pitchFamily="34" charset="-120"/>
                <a:ea typeface="微軟正黑體" panose="020B0604030504040204" pitchFamily="34" charset="-120"/>
              </a:rPr>
              <a:t>狀態</a:t>
            </a:r>
          </a:p>
        </p:txBody>
      </p:sp>
      <p:grpSp>
        <p:nvGrpSpPr>
          <p:cNvPr id="19" name="群組 18"/>
          <p:cNvGrpSpPr/>
          <p:nvPr/>
        </p:nvGrpSpPr>
        <p:grpSpPr>
          <a:xfrm>
            <a:off x="1969843" y="1923678"/>
            <a:ext cx="1540946" cy="2736304"/>
            <a:chOff x="899592" y="1851670"/>
            <a:chExt cx="1540946" cy="2736304"/>
          </a:xfrm>
        </p:grpSpPr>
        <p:pic>
          <p:nvPicPr>
            <p:cNvPr id="52" name="圖片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01913" y="2449349"/>
              <a:ext cx="2736304" cy="1540946"/>
            </a:xfrm>
            <a:prstGeom prst="rect">
              <a:avLst/>
            </a:prstGeom>
          </p:spPr>
        </p:pic>
        <p:sp>
          <p:nvSpPr>
            <p:cNvPr id="17" name="矩形 16"/>
            <p:cNvSpPr/>
            <p:nvPr/>
          </p:nvSpPr>
          <p:spPr>
            <a:xfrm>
              <a:off x="1350690" y="2061344"/>
              <a:ext cx="792088"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4" name="文字方塊 53"/>
          <p:cNvSpPr txBox="1"/>
          <p:nvPr/>
        </p:nvSpPr>
        <p:spPr>
          <a:xfrm>
            <a:off x="3554019" y="2968664"/>
            <a:ext cx="4474365" cy="646331"/>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回到前操作面板按下開機鈕，待控制器載入內部程式完畢</a:t>
            </a:r>
          </a:p>
        </p:txBody>
      </p:sp>
    </p:spTree>
    <p:extLst>
      <p:ext uri="{BB962C8B-B14F-4D97-AF65-F5344CB8AC3E}">
        <p14:creationId xmlns:p14="http://schemas.microsoft.com/office/powerpoint/2010/main" val="3404737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a:off x="515609" y="1059583"/>
            <a:ext cx="4115835" cy="2880320"/>
          </a:xfrm>
        </p:spPr>
      </p:pic>
      <p:sp>
        <p:nvSpPr>
          <p:cNvPr id="4" name="標題 3"/>
          <p:cNvSpPr>
            <a:spLocks noGrp="1"/>
          </p:cNvSpPr>
          <p:nvPr>
            <p:ph type="title"/>
          </p:nvPr>
        </p:nvSpPr>
        <p:spPr/>
        <p:txBody>
          <a:bodyPr/>
          <a:lstStyle/>
          <a:p>
            <a:r>
              <a:rPr lang="zh-TW" altLang="en-US" dirty="0"/>
              <a:t>機台基本操作介紹</a:t>
            </a:r>
          </a:p>
        </p:txBody>
      </p:sp>
      <p:sp>
        <p:nvSpPr>
          <p:cNvPr id="8" name="內容版面配置區 9"/>
          <p:cNvSpPr txBox="1">
            <a:spLocks/>
          </p:cNvSpPr>
          <p:nvPr/>
        </p:nvSpPr>
        <p:spPr>
          <a:xfrm>
            <a:off x="3916348" y="123910"/>
            <a:ext cx="1951796"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正刀長手動量測操作</a:t>
            </a:r>
          </a:p>
        </p:txBody>
      </p:sp>
      <p:sp>
        <p:nvSpPr>
          <p:cNvPr id="15" name="矩形 14"/>
          <p:cNvSpPr/>
          <p:nvPr/>
        </p:nvSpPr>
        <p:spPr>
          <a:xfrm>
            <a:off x="3021856" y="2550666"/>
            <a:ext cx="28803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0" name="群組 19"/>
          <p:cNvGrpSpPr/>
          <p:nvPr/>
        </p:nvGrpSpPr>
        <p:grpSpPr>
          <a:xfrm>
            <a:off x="363787" y="3548112"/>
            <a:ext cx="4267658" cy="1131337"/>
            <a:chOff x="395536" y="3795886"/>
            <a:chExt cx="4374203" cy="1131337"/>
          </a:xfrm>
        </p:grpSpPr>
        <p:sp>
          <p:nvSpPr>
            <p:cNvPr id="13" name="矩形 12"/>
            <p:cNvSpPr/>
            <p:nvPr/>
          </p:nvSpPr>
          <p:spPr>
            <a:xfrm>
              <a:off x="467544" y="3795886"/>
              <a:ext cx="172819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直線單箭頭接點 9"/>
            <p:cNvCxnSpPr>
              <a:stCxn id="13" idx="2"/>
              <a:endCxn id="17" idx="0"/>
            </p:cNvCxnSpPr>
            <p:nvPr/>
          </p:nvCxnSpPr>
          <p:spPr>
            <a:xfrm>
              <a:off x="1331640" y="4011910"/>
              <a:ext cx="1250998" cy="2689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395536" y="4280892"/>
              <a:ext cx="4374203" cy="646331"/>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此時系統會提示按下</a:t>
              </a:r>
              <a:r>
                <a:rPr lang="en-US" altLang="zh-TW" dirty="0">
                  <a:latin typeface="微軟正黑體" panose="020B0604030504040204" pitchFamily="34" charset="-120"/>
                  <a:ea typeface="微軟正黑體" panose="020B0604030504040204" pitchFamily="34" charset="-120"/>
                </a:rPr>
                <a:t>CYCLE</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START</a:t>
              </a:r>
              <a:r>
                <a:rPr lang="zh-TW" altLang="en-US" dirty="0">
                  <a:latin typeface="微軟正黑體" panose="020B0604030504040204" pitchFamily="34" charset="-120"/>
                  <a:ea typeface="微軟正黑體" panose="020B0604030504040204" pitchFamily="34" charset="-120"/>
                </a:rPr>
                <a:t>來呼叫刀具資料進行刀長量測</a:t>
              </a:r>
              <a:endParaRPr lang="en-US" altLang="zh-TW" dirty="0">
                <a:latin typeface="微軟正黑體" panose="020B0604030504040204" pitchFamily="34" charset="-120"/>
                <a:ea typeface="微軟正黑體" panose="020B0604030504040204" pitchFamily="34" charset="-120"/>
              </a:endParaRPr>
            </a:p>
          </p:txBody>
        </p:sp>
      </p:grpSp>
      <p:pic>
        <p:nvPicPr>
          <p:cNvPr id="21" name="圖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3959" y="1059583"/>
            <a:ext cx="4385756" cy="2880320"/>
          </a:xfrm>
          <a:prstGeom prst="rect">
            <a:avLst/>
          </a:prstGeom>
        </p:spPr>
      </p:pic>
      <p:sp>
        <p:nvSpPr>
          <p:cNvPr id="22" name="弧形箭號 (下彎) 21"/>
          <p:cNvSpPr/>
          <p:nvPr/>
        </p:nvSpPr>
        <p:spPr>
          <a:xfrm>
            <a:off x="3203848" y="695191"/>
            <a:ext cx="4681264" cy="585440"/>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3" name="矩形 22"/>
          <p:cNvSpPr/>
          <p:nvPr/>
        </p:nvSpPr>
        <p:spPr>
          <a:xfrm>
            <a:off x="2699792" y="1419622"/>
            <a:ext cx="144016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7057254" y="1280631"/>
            <a:ext cx="161920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p:cNvSpPr txBox="1"/>
          <p:nvPr/>
        </p:nvSpPr>
        <p:spPr>
          <a:xfrm>
            <a:off x="4892246" y="4017466"/>
            <a:ext cx="4072242" cy="646331"/>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若</a:t>
            </a:r>
            <a:r>
              <a:rPr lang="en-US" altLang="zh-TW" dirty="0">
                <a:latin typeface="微軟正黑體" panose="020B0604030504040204" pitchFamily="34" charset="-120"/>
                <a:ea typeface="微軟正黑體" panose="020B0604030504040204" pitchFamily="34" charset="-120"/>
              </a:rPr>
              <a:t>T</a:t>
            </a:r>
            <a:r>
              <a:rPr lang="zh-TW" altLang="en-US" dirty="0">
                <a:latin typeface="微軟正黑體" panose="020B0604030504040204" pitchFamily="34" charset="-120"/>
                <a:ea typeface="微軟正黑體" panose="020B0604030504040204" pitchFamily="34" charset="-120"/>
              </a:rPr>
              <a:t>下方有出現刀具形式及</a:t>
            </a:r>
            <a:r>
              <a:rPr lang="en-US" altLang="zh-TW" dirty="0">
                <a:latin typeface="微軟正黑體" panose="020B0604030504040204" pitchFamily="34" charset="-120"/>
                <a:ea typeface="微軟正黑體" panose="020B0604030504040204" pitchFamily="34" charset="-120"/>
              </a:rPr>
              <a:t>D1</a:t>
            </a:r>
            <a:r>
              <a:rPr lang="zh-TW" altLang="en-US" dirty="0">
                <a:latin typeface="微軟正黑體" panose="020B0604030504040204" pitchFamily="34" charset="-120"/>
                <a:ea typeface="微軟正黑體" panose="020B0604030504040204" pitchFamily="34" charset="-120"/>
              </a:rPr>
              <a:t>代表呼叫完成。</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91449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a:extLst>
              <a:ext uri="{28A0092B-C50C-407E-A947-70E740481C1C}">
                <a14:useLocalDpi xmlns:a14="http://schemas.microsoft.com/office/drawing/2010/main" val="0"/>
              </a:ext>
            </a:extLst>
          </a:blip>
          <a:srcRect l="196"/>
          <a:stretch/>
        </p:blipFill>
        <p:spPr>
          <a:xfrm>
            <a:off x="518667" y="843558"/>
            <a:ext cx="4848367" cy="3456384"/>
          </a:xfrm>
          <a:prstGeom prst="rect">
            <a:avLst/>
          </a:prstGeom>
        </p:spPr>
      </p:pic>
      <p:sp>
        <p:nvSpPr>
          <p:cNvPr id="4" name="標題 3"/>
          <p:cNvSpPr>
            <a:spLocks noGrp="1"/>
          </p:cNvSpPr>
          <p:nvPr>
            <p:ph type="title"/>
          </p:nvPr>
        </p:nvSpPr>
        <p:spPr/>
        <p:txBody>
          <a:bodyPr/>
          <a:lstStyle/>
          <a:p>
            <a:r>
              <a:rPr lang="zh-TW" altLang="en-US" dirty="0"/>
              <a:t>機台基本操作介紹</a:t>
            </a:r>
          </a:p>
        </p:txBody>
      </p:sp>
      <p:sp>
        <p:nvSpPr>
          <p:cNvPr id="8" name="內容版面配置區 9"/>
          <p:cNvSpPr txBox="1">
            <a:spLocks/>
          </p:cNvSpPr>
          <p:nvPr/>
        </p:nvSpPr>
        <p:spPr>
          <a:xfrm>
            <a:off x="3916348" y="123910"/>
            <a:ext cx="1951796"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正刀長手動量測操作</a:t>
            </a:r>
          </a:p>
        </p:txBody>
      </p:sp>
      <p:sp>
        <p:nvSpPr>
          <p:cNvPr id="15" name="矩形 14"/>
          <p:cNvSpPr/>
          <p:nvPr/>
        </p:nvSpPr>
        <p:spPr>
          <a:xfrm>
            <a:off x="4748230" y="3210306"/>
            <a:ext cx="618804" cy="2975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0" name="群組 19"/>
          <p:cNvGrpSpPr/>
          <p:nvPr/>
        </p:nvGrpSpPr>
        <p:grpSpPr>
          <a:xfrm>
            <a:off x="2195735" y="2496259"/>
            <a:ext cx="3454171" cy="759455"/>
            <a:chOff x="615155" y="3324342"/>
            <a:chExt cx="3540408" cy="759455"/>
          </a:xfrm>
        </p:grpSpPr>
        <p:sp>
          <p:nvSpPr>
            <p:cNvPr id="13" name="矩形 12"/>
            <p:cNvSpPr/>
            <p:nvPr/>
          </p:nvSpPr>
          <p:spPr>
            <a:xfrm>
              <a:off x="615155" y="3759873"/>
              <a:ext cx="1402310" cy="3239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直線單箭頭接點 9"/>
            <p:cNvCxnSpPr>
              <a:stCxn id="13" idx="3"/>
              <a:endCxn id="27" idx="1"/>
            </p:cNvCxnSpPr>
            <p:nvPr/>
          </p:nvCxnSpPr>
          <p:spPr>
            <a:xfrm flipV="1">
              <a:off x="2017465" y="3324342"/>
              <a:ext cx="2138098" cy="5974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1908350" y="2886382"/>
            <a:ext cx="359394" cy="369332"/>
          </a:xfrm>
          <a:prstGeom prst="rect">
            <a:avLst/>
          </a:prstGeom>
          <a:noFill/>
        </p:spPr>
        <p:txBody>
          <a:bodyPr wrap="none" rtlCol="0">
            <a:spAutoFit/>
          </a:bodyPr>
          <a:lstStyle/>
          <a:p>
            <a:r>
              <a:rPr lang="en-US" altLang="zh-TW" dirty="0">
                <a:solidFill>
                  <a:srgbClr val="FF0000"/>
                </a:solidFill>
              </a:rPr>
              <a:t>1.</a:t>
            </a:r>
            <a:endParaRPr lang="zh-TW" altLang="en-US" dirty="0">
              <a:solidFill>
                <a:srgbClr val="FF0000"/>
              </a:solidFill>
            </a:endParaRPr>
          </a:p>
        </p:txBody>
      </p:sp>
      <p:sp>
        <p:nvSpPr>
          <p:cNvPr id="26" name="文字方塊 25"/>
          <p:cNvSpPr txBox="1"/>
          <p:nvPr/>
        </p:nvSpPr>
        <p:spPr>
          <a:xfrm>
            <a:off x="4447680" y="3160514"/>
            <a:ext cx="359394" cy="369332"/>
          </a:xfrm>
          <a:prstGeom prst="rect">
            <a:avLst/>
          </a:prstGeom>
          <a:noFill/>
        </p:spPr>
        <p:txBody>
          <a:bodyPr wrap="none" rtlCol="0">
            <a:spAutoFit/>
          </a:bodyPr>
          <a:lstStyle/>
          <a:p>
            <a:r>
              <a:rPr lang="en-US" altLang="zh-TW" dirty="0">
                <a:solidFill>
                  <a:srgbClr val="FF0000"/>
                </a:solidFill>
              </a:rPr>
              <a:t>2.</a:t>
            </a:r>
            <a:endParaRPr lang="zh-TW" altLang="en-US" dirty="0">
              <a:solidFill>
                <a:srgbClr val="FF0000"/>
              </a:solidFill>
            </a:endParaRPr>
          </a:p>
        </p:txBody>
      </p:sp>
      <p:sp>
        <p:nvSpPr>
          <p:cNvPr id="27" name="文字方塊 26"/>
          <p:cNvSpPr txBox="1"/>
          <p:nvPr/>
        </p:nvSpPr>
        <p:spPr>
          <a:xfrm>
            <a:off x="5649906" y="1131590"/>
            <a:ext cx="3259246" cy="2729337"/>
          </a:xfrm>
          <a:prstGeom prst="rect">
            <a:avLst/>
          </a:prstGeom>
          <a:noFill/>
          <a:ln>
            <a:solidFill>
              <a:schemeClr val="tx1"/>
            </a:solidFill>
          </a:ln>
        </p:spPr>
        <p:txBody>
          <a:bodyPr wrap="square" rtlCol="0">
            <a:spAutoFit/>
          </a:bodyPr>
          <a:lstStyle/>
          <a:p>
            <a:pPr>
              <a:lnSpc>
                <a:spcPts val="2600"/>
              </a:lnSpc>
            </a:pPr>
            <a:r>
              <a:rPr lang="zh-TW" altLang="en-US" dirty="0">
                <a:latin typeface="微軟正黑體" panose="020B0604030504040204" pitchFamily="34" charset="-120"/>
                <a:ea typeface="微軟正黑體" panose="020B0604030504040204" pitchFamily="34" charset="-120"/>
              </a:rPr>
              <a:t>參考點選擇工件即可，</a:t>
            </a:r>
            <a:r>
              <a:rPr lang="en-US" altLang="zh-TW" dirty="0">
                <a:latin typeface="微軟正黑體" panose="020B0604030504040204" pitchFamily="34" charset="-120"/>
                <a:ea typeface="微軟正黑體" panose="020B0604030504040204" pitchFamily="34" charset="-120"/>
              </a:rPr>
              <a:t>Z0</a:t>
            </a:r>
            <a:r>
              <a:rPr lang="zh-TW" altLang="en-US" dirty="0">
                <a:latin typeface="微軟正黑體" panose="020B0604030504040204" pitchFamily="34" charset="-120"/>
                <a:ea typeface="微軟正黑體" panose="020B0604030504040204" pitchFamily="34" charset="-120"/>
              </a:rPr>
              <a:t>代表的意義為目前刀尖與工件表面之距離，所以輸入</a:t>
            </a:r>
            <a:r>
              <a:rPr lang="en-US" altLang="zh-TW" dirty="0">
                <a:latin typeface="微軟正黑體" panose="020B0604030504040204" pitchFamily="34" charset="-120"/>
                <a:ea typeface="微軟正黑體" panose="020B0604030504040204" pitchFamily="34" charset="-120"/>
              </a:rPr>
              <a:t>50</a:t>
            </a:r>
            <a:r>
              <a:rPr lang="zh-TW" altLang="en-US" dirty="0">
                <a:latin typeface="微軟正黑體" panose="020B0604030504040204" pitchFamily="34" charset="-120"/>
                <a:ea typeface="微軟正黑體" panose="020B0604030504040204" pitchFamily="34" charset="-120"/>
              </a:rPr>
              <a:t>為</a:t>
            </a:r>
            <a:r>
              <a:rPr lang="en-US" altLang="zh-TW" dirty="0">
                <a:latin typeface="微軟正黑體" panose="020B0604030504040204" pitchFamily="34" charset="-120"/>
                <a:ea typeface="微軟正黑體" panose="020B0604030504040204" pitchFamily="34" charset="-120"/>
              </a:rPr>
              <a:t>Z</a:t>
            </a:r>
            <a:r>
              <a:rPr lang="zh-TW" altLang="en-US" dirty="0">
                <a:latin typeface="微軟正黑體" panose="020B0604030504040204" pitchFamily="34" charset="-120"/>
                <a:ea typeface="微軟正黑體" panose="020B0604030504040204" pitchFamily="34" charset="-120"/>
              </a:rPr>
              <a:t>軸設定器之高度，之後按下設定長度，刀長即設定完成，工件座標</a:t>
            </a:r>
            <a:r>
              <a:rPr lang="en-US" altLang="zh-TW" dirty="0">
                <a:latin typeface="微軟正黑體" panose="020B0604030504040204" pitchFamily="34" charset="-120"/>
                <a:ea typeface="微軟正黑體" panose="020B0604030504040204" pitchFamily="34" charset="-120"/>
              </a:rPr>
              <a:t>Z</a:t>
            </a:r>
            <a:r>
              <a:rPr lang="zh-TW" altLang="en-US" dirty="0">
                <a:latin typeface="微軟正黑體" panose="020B0604030504040204" pitchFamily="34" charset="-120"/>
                <a:ea typeface="微軟正黑體" panose="020B0604030504040204" pitchFamily="34" charset="-120"/>
              </a:rPr>
              <a:t>軸也會變為</a:t>
            </a:r>
            <a:r>
              <a:rPr lang="en-US" altLang="zh-TW" dirty="0">
                <a:latin typeface="微軟正黑體" panose="020B0604030504040204" pitchFamily="34" charset="-120"/>
                <a:ea typeface="微軟正黑體" panose="020B0604030504040204" pitchFamily="34" charset="-120"/>
              </a:rPr>
              <a:t>50mm</a:t>
            </a:r>
            <a:r>
              <a:rPr lang="zh-TW" altLang="en-US" dirty="0">
                <a:latin typeface="微軟正黑體" panose="020B0604030504040204" pitchFamily="34" charset="-120"/>
                <a:ea typeface="微軟正黑體" panose="020B0604030504040204" pitchFamily="34" charset="-120"/>
              </a:rPr>
              <a:t>，可觀察刀具數據之</a:t>
            </a:r>
            <a:r>
              <a:rPr lang="en-US" altLang="zh-TW" dirty="0">
                <a:latin typeface="微軟正黑體" panose="020B0604030504040204" pitchFamily="34" charset="-120"/>
                <a:ea typeface="微軟正黑體" panose="020B0604030504040204" pitchFamily="34" charset="-120"/>
              </a:rPr>
              <a:t>L</a:t>
            </a:r>
            <a:r>
              <a:rPr lang="zh-TW" altLang="en-US" dirty="0">
                <a:latin typeface="微軟正黑體" panose="020B0604030504040204" pitchFamily="34" charset="-120"/>
                <a:ea typeface="微軟正黑體" panose="020B0604030504040204" pitchFamily="34" charset="-120"/>
              </a:rPr>
              <a:t>長再用游標卡尺</a:t>
            </a:r>
            <a:r>
              <a:rPr lang="en-US" altLang="zh-TW" dirty="0">
                <a:latin typeface="微軟正黑體" panose="020B0604030504040204" pitchFamily="34" charset="-120"/>
                <a:ea typeface="微軟正黑體" panose="020B0604030504040204" pitchFamily="34" charset="-120"/>
              </a:rPr>
              <a:t>double check</a:t>
            </a:r>
            <a:r>
              <a:rPr lang="zh-TW" altLang="en-US" dirty="0">
                <a:latin typeface="微軟正黑體" panose="020B0604030504040204" pitchFamily="34" charset="-120"/>
                <a:ea typeface="微軟正黑體" panose="020B0604030504040204" pitchFamily="34" charset="-120"/>
              </a:rPr>
              <a:t>刀長是否正確</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867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機台基本操作介紹</a:t>
            </a:r>
          </a:p>
        </p:txBody>
      </p:sp>
      <p:sp>
        <p:nvSpPr>
          <p:cNvPr id="8" name="內容版面配置區 9"/>
          <p:cNvSpPr txBox="1">
            <a:spLocks/>
          </p:cNvSpPr>
          <p:nvPr/>
        </p:nvSpPr>
        <p:spPr>
          <a:xfrm>
            <a:off x="3203848" y="264209"/>
            <a:ext cx="2808312"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正刀長手動量測操作</a:t>
            </a:r>
            <a:r>
              <a:rPr lang="en-US" altLang="zh-TW" sz="1400" b="1" dirty="0"/>
              <a:t>—</a:t>
            </a:r>
            <a:r>
              <a:rPr lang="zh-TW" altLang="en-US" sz="1400" b="1" dirty="0"/>
              <a:t>重點複習</a:t>
            </a:r>
          </a:p>
        </p:txBody>
      </p:sp>
      <p:sp>
        <p:nvSpPr>
          <p:cNvPr id="2" name="文字方塊 1"/>
          <p:cNvSpPr txBox="1"/>
          <p:nvPr/>
        </p:nvSpPr>
        <p:spPr>
          <a:xfrm>
            <a:off x="1691680" y="987574"/>
            <a:ext cx="6186309" cy="3831818"/>
          </a:xfrm>
          <a:prstGeom prst="rect">
            <a:avLst/>
          </a:prstGeom>
          <a:noFill/>
        </p:spPr>
        <p:txBody>
          <a:bodyPr wrap="none" rtlCol="0">
            <a:spAutoFit/>
          </a:bodyPr>
          <a:lstStyle/>
          <a:p>
            <a:pPr>
              <a:lnSpc>
                <a:spcPct val="150000"/>
              </a:lnSpc>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重點複習：</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切換到</a:t>
            </a:r>
            <a:r>
              <a:rPr lang="en-US" altLang="zh-TW" dirty="0">
                <a:latin typeface="微軟正黑體" panose="020B0604030504040204" pitchFamily="34" charset="-120"/>
                <a:ea typeface="微軟正黑體" panose="020B0604030504040204" pitchFamily="34" charset="-120"/>
              </a:rPr>
              <a:t>JOG</a:t>
            </a:r>
            <a:r>
              <a:rPr lang="zh-TW" altLang="en-US" dirty="0">
                <a:latin typeface="微軟正黑體" panose="020B0604030504040204" pitchFamily="34" charset="-120"/>
                <a:ea typeface="微軟正黑體" panose="020B0604030504040204" pitchFamily="34" charset="-120"/>
              </a:rPr>
              <a:t>模式</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按</a:t>
            </a:r>
            <a:r>
              <a:rPr lang="en-US" altLang="zh-TW" dirty="0">
                <a:latin typeface="微軟正黑體" panose="020B0604030504040204" pitchFamily="34" charset="-120"/>
                <a:ea typeface="微軟正黑體" panose="020B0604030504040204" pitchFamily="34" charset="-120"/>
              </a:rPr>
              <a:t>Offset</a:t>
            </a:r>
            <a:r>
              <a:rPr lang="zh-TW" altLang="en-US" dirty="0">
                <a:latin typeface="微軟正黑體" panose="020B0604030504040204" pitchFamily="34" charset="-120"/>
                <a:ea typeface="微軟正黑體" panose="020B0604030504040204" pitchFamily="34" charset="-120"/>
              </a:rPr>
              <a:t>將刀長歸零</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按</a:t>
            </a:r>
            <a:r>
              <a:rPr lang="en-US" altLang="zh-TW" dirty="0">
                <a:latin typeface="微軟正黑體" panose="020B0604030504040204" pitchFamily="34" charset="-120"/>
                <a:ea typeface="微軟正黑體" panose="020B0604030504040204" pitchFamily="34" charset="-120"/>
              </a:rPr>
              <a:t>Machine</a:t>
            </a:r>
            <a:r>
              <a:rPr lang="zh-TW" altLang="en-US" dirty="0">
                <a:latin typeface="微軟正黑體" panose="020B0604030504040204" pitchFamily="34" charset="-120"/>
                <a:ea typeface="微軟正黑體" panose="020B0604030504040204" pitchFamily="34" charset="-120"/>
              </a:rPr>
              <a:t>利用</a:t>
            </a:r>
            <a:r>
              <a:rPr lang="en-US" altLang="zh-TW" dirty="0">
                <a:latin typeface="微軟正黑體" panose="020B0604030504040204" pitchFamily="34" charset="-120"/>
                <a:ea typeface="微軟正黑體" panose="020B0604030504040204" pitchFamily="34" charset="-120"/>
              </a:rPr>
              <a:t>T,S,M</a:t>
            </a:r>
            <a:r>
              <a:rPr lang="zh-TW" altLang="en-US" dirty="0">
                <a:latin typeface="微軟正黑體" panose="020B0604030504040204" pitchFamily="34" charset="-120"/>
                <a:ea typeface="微軟正黑體" panose="020B0604030504040204" pitchFamily="34" charset="-120"/>
              </a:rPr>
              <a:t>做動</a:t>
            </a:r>
            <a:r>
              <a:rPr lang="en-US" altLang="zh-TW" dirty="0">
                <a:latin typeface="微軟正黑體" panose="020B0604030504040204" pitchFamily="34" charset="-120"/>
                <a:ea typeface="微軟正黑體" panose="020B0604030504040204" pitchFamily="34" charset="-120"/>
              </a:rPr>
              <a:t>G54</a:t>
            </a: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用</a:t>
            </a:r>
            <a:r>
              <a:rPr lang="en-US" altLang="zh-TW" dirty="0">
                <a:latin typeface="微軟正黑體" panose="020B0604030504040204" pitchFamily="34" charset="-120"/>
                <a:ea typeface="微軟正黑體" panose="020B0604030504040204" pitchFamily="34" charset="-120"/>
              </a:rPr>
              <a:t>Z</a:t>
            </a:r>
            <a:r>
              <a:rPr lang="zh-TW" altLang="en-US" dirty="0">
                <a:latin typeface="微軟正黑體" panose="020B0604030504040204" pitchFamily="34" charset="-120"/>
                <a:ea typeface="微軟正黑體" panose="020B0604030504040204" pitchFamily="34" charset="-120"/>
              </a:rPr>
              <a:t>軸設定器量出主軸鼻端到工件表面的距離並輸入</a:t>
            </a:r>
            <a:r>
              <a:rPr lang="en-US" altLang="zh-TW" dirty="0">
                <a:latin typeface="微軟正黑體" panose="020B0604030504040204" pitchFamily="34" charset="-120"/>
                <a:ea typeface="微軟正黑體" panose="020B0604030504040204" pitchFamily="34" charset="-120"/>
              </a:rPr>
              <a:t>G54</a:t>
            </a: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裝上刀具碰觸</a:t>
            </a:r>
            <a:r>
              <a:rPr lang="en-US" altLang="zh-TW" dirty="0">
                <a:latin typeface="微軟正黑體" panose="020B0604030504040204" pitchFamily="34" charset="-120"/>
                <a:ea typeface="微軟正黑體" panose="020B0604030504040204" pitchFamily="34" charset="-120"/>
              </a:rPr>
              <a:t>Z</a:t>
            </a:r>
            <a:r>
              <a:rPr lang="zh-TW" altLang="en-US" dirty="0">
                <a:latin typeface="微軟正黑體" panose="020B0604030504040204" pitchFamily="34" charset="-120"/>
                <a:ea typeface="微軟正黑體" panose="020B0604030504040204" pitchFamily="34" charset="-120"/>
              </a:rPr>
              <a:t>軸設定器歸零</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按下量測刀具→長度手動→設定長度</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利用游標卡尺</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鋼尺複檢刀長值是否正確</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86978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rotWithShape="1">
          <a:blip r:embed="rId2" cstate="print">
            <a:extLst>
              <a:ext uri="{28A0092B-C50C-407E-A947-70E740481C1C}">
                <a14:useLocalDpi xmlns:a14="http://schemas.microsoft.com/office/drawing/2010/main" val="0"/>
              </a:ext>
            </a:extLst>
          </a:blip>
          <a:srcRect l="-2440" t="19231" r="9755" b="19231"/>
          <a:stretch/>
        </p:blipFill>
        <p:spPr>
          <a:xfrm rot="5400000">
            <a:off x="90029" y="1979876"/>
            <a:ext cx="2736304" cy="1152128"/>
          </a:xfrm>
          <a:prstGeom prst="rect">
            <a:avLst/>
          </a:prstGeom>
        </p:spPr>
      </p:pic>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72832" y="1526158"/>
            <a:ext cx="3434518" cy="1934145"/>
          </a:xfrm>
          <a:prstGeom prst="rect">
            <a:avLst/>
          </a:prstGeom>
        </p:spPr>
      </p:pic>
      <p:sp>
        <p:nvSpPr>
          <p:cNvPr id="4" name="標題 3"/>
          <p:cNvSpPr>
            <a:spLocks noGrp="1"/>
          </p:cNvSpPr>
          <p:nvPr>
            <p:ph type="title"/>
          </p:nvPr>
        </p:nvSpPr>
        <p:spPr/>
        <p:txBody>
          <a:bodyPr/>
          <a:lstStyle/>
          <a:p>
            <a:r>
              <a:rPr lang="zh-TW" altLang="en-US" dirty="0"/>
              <a:t>機台基本操作介紹</a:t>
            </a:r>
          </a:p>
        </p:txBody>
      </p:sp>
      <p:sp>
        <p:nvSpPr>
          <p:cNvPr id="8" name="內容版面配置區 9"/>
          <p:cNvSpPr txBox="1">
            <a:spLocks/>
          </p:cNvSpPr>
          <p:nvPr/>
        </p:nvSpPr>
        <p:spPr>
          <a:xfrm>
            <a:off x="3446635" y="148736"/>
            <a:ext cx="3113791"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工件手動量測操作</a:t>
            </a:r>
            <a:r>
              <a:rPr lang="en-US" altLang="zh-TW" sz="1400" b="1" dirty="0"/>
              <a:t>—</a:t>
            </a:r>
            <a:r>
              <a:rPr lang="zh-TW" altLang="en-US" sz="1400" b="1" dirty="0"/>
              <a:t>工件原點在角落</a:t>
            </a:r>
          </a:p>
        </p:txBody>
      </p:sp>
      <p:grpSp>
        <p:nvGrpSpPr>
          <p:cNvPr id="20" name="群組 19"/>
          <p:cNvGrpSpPr/>
          <p:nvPr/>
        </p:nvGrpSpPr>
        <p:grpSpPr>
          <a:xfrm>
            <a:off x="919479" y="2581100"/>
            <a:ext cx="1071132" cy="1518255"/>
            <a:chOff x="671761" y="3628143"/>
            <a:chExt cx="1097874" cy="1518255"/>
          </a:xfrm>
        </p:grpSpPr>
        <p:sp>
          <p:nvSpPr>
            <p:cNvPr id="13" name="矩形 12"/>
            <p:cNvSpPr/>
            <p:nvPr/>
          </p:nvSpPr>
          <p:spPr>
            <a:xfrm>
              <a:off x="671761" y="3628143"/>
              <a:ext cx="1097874"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直線單箭頭接點 9"/>
            <p:cNvCxnSpPr>
              <a:stCxn id="13" idx="2"/>
              <a:endCxn id="22" idx="0"/>
            </p:cNvCxnSpPr>
            <p:nvPr/>
          </p:nvCxnSpPr>
          <p:spPr>
            <a:xfrm>
              <a:off x="1220698" y="4924287"/>
              <a:ext cx="278260" cy="2221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群組 13"/>
          <p:cNvGrpSpPr/>
          <p:nvPr/>
        </p:nvGrpSpPr>
        <p:grpSpPr>
          <a:xfrm>
            <a:off x="586160" y="737642"/>
            <a:ext cx="2213937" cy="431800"/>
            <a:chOff x="412991" y="636487"/>
            <a:chExt cx="2213937" cy="431800"/>
          </a:xfrm>
        </p:grpSpPr>
        <p:pic>
          <p:nvPicPr>
            <p:cNvPr id="16" name="圖片 15" descr="C:\Users\m6225\Desktop\西門子操作手冊\JOG.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991" y="636487"/>
              <a:ext cx="431800" cy="431800"/>
            </a:xfrm>
            <a:prstGeom prst="rect">
              <a:avLst/>
            </a:prstGeom>
            <a:noFill/>
            <a:ln>
              <a:noFill/>
            </a:ln>
          </p:spPr>
        </p:pic>
        <p:sp>
          <p:nvSpPr>
            <p:cNvPr id="17" name="文字方塊 16"/>
            <p:cNvSpPr txBox="1"/>
            <p:nvPr/>
          </p:nvSpPr>
          <p:spPr>
            <a:xfrm>
              <a:off x="1724117" y="698499"/>
              <a:ext cx="902811"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手動模式</a:t>
              </a:r>
            </a:p>
          </p:txBody>
        </p:sp>
        <p:pic>
          <p:nvPicPr>
            <p:cNvPr id="18" name="圖片 17"/>
            <p:cNvPicPr>
              <a:picLocks noChangeAspect="1"/>
            </p:cNvPicPr>
            <p:nvPr/>
          </p:nvPicPr>
          <p:blipFill>
            <a:blip r:embed="rId5"/>
            <a:stretch>
              <a:fillRect/>
            </a:stretch>
          </p:blipFill>
          <p:spPr>
            <a:xfrm>
              <a:off x="1195157" y="636487"/>
              <a:ext cx="431344" cy="431344"/>
            </a:xfrm>
            <a:prstGeom prst="rect">
              <a:avLst/>
            </a:prstGeom>
          </p:spPr>
        </p:pic>
        <p:sp>
          <p:nvSpPr>
            <p:cNvPr id="19" name="加號 18"/>
            <p:cNvSpPr/>
            <p:nvPr/>
          </p:nvSpPr>
          <p:spPr>
            <a:xfrm>
              <a:off x="859033" y="722396"/>
              <a:ext cx="288032" cy="288032"/>
            </a:xfrm>
            <a:prstGeom prst="mathPlu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2" name="文字方塊 21"/>
          <p:cNvSpPr txBox="1"/>
          <p:nvPr/>
        </p:nvSpPr>
        <p:spPr>
          <a:xfrm>
            <a:off x="861066" y="4099355"/>
            <a:ext cx="1730921" cy="738664"/>
          </a:xfrm>
          <a:prstGeom prst="rect">
            <a:avLst/>
          </a:prstGeom>
          <a:noFill/>
          <a:ln>
            <a:solidFill>
              <a:schemeClr val="tx1"/>
            </a:solidFill>
          </a:ln>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利用手輪時</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進給旋鈕必須不為</a:t>
            </a:r>
            <a:r>
              <a:rPr lang="en-US" altLang="zh-TW" sz="1400" dirty="0">
                <a:latin typeface="微軟正黑體" panose="020B0604030504040204" pitchFamily="34" charset="-120"/>
                <a:ea typeface="微軟正黑體" panose="020B0604030504040204" pitchFamily="34" charset="-120"/>
              </a:rPr>
              <a:t>0</a:t>
            </a:r>
            <a:r>
              <a:rPr lang="zh-TW" altLang="en-US" sz="1400" dirty="0">
                <a:latin typeface="微軟正黑體" panose="020B0604030504040204" pitchFamily="34" charset="-120"/>
                <a:ea typeface="微軟正黑體" panose="020B0604030504040204" pitchFamily="34" charset="-120"/>
              </a:rPr>
              <a:t>手輪才能有效移動</a:t>
            </a:r>
          </a:p>
        </p:txBody>
      </p:sp>
      <p:sp>
        <p:nvSpPr>
          <p:cNvPr id="23" name="文字方塊 22"/>
          <p:cNvSpPr txBox="1"/>
          <p:nvPr/>
        </p:nvSpPr>
        <p:spPr>
          <a:xfrm>
            <a:off x="5142818" y="771550"/>
            <a:ext cx="2769740" cy="2031325"/>
          </a:xfrm>
          <a:prstGeom prst="rect">
            <a:avLst/>
          </a:prstGeom>
          <a:noFill/>
          <a:ln>
            <a:solidFill>
              <a:schemeClr val="tx1"/>
            </a:solidFill>
          </a:ln>
        </p:spPr>
        <p:txBody>
          <a:bodyPr wrap="square" rtlCol="0">
            <a:spAutoFit/>
          </a:bodyPr>
          <a:lstStyle/>
          <a:p>
            <a:pPr>
              <a:lnSpc>
                <a:spcPct val="150000"/>
              </a:lnSpc>
            </a:pPr>
            <a:r>
              <a:rPr lang="zh-TW" altLang="en-US" sz="1400" dirty="0">
                <a:latin typeface="微軟正黑體" panose="020B0604030504040204" pitchFamily="34" charset="-120"/>
                <a:ea typeface="微軟正黑體" panose="020B0604030504040204" pitchFamily="34" charset="-120"/>
              </a:rPr>
              <a:t>假設工件原點在此工件左下方時，先利用</a:t>
            </a:r>
            <a:r>
              <a:rPr lang="en-US" altLang="zh-TW" sz="1400" dirty="0">
                <a:latin typeface="微軟正黑體" panose="020B0604030504040204" pitchFamily="34" charset="-120"/>
                <a:ea typeface="微軟正黑體" panose="020B0604030504040204" pitchFamily="34" charset="-120"/>
              </a:rPr>
              <a:t>3D</a:t>
            </a:r>
            <a:r>
              <a:rPr lang="zh-TW" altLang="en-US" sz="1400" dirty="0">
                <a:latin typeface="微軟正黑體" panose="020B0604030504040204" pitchFamily="34" charset="-120"/>
                <a:ea typeface="微軟正黑體" panose="020B0604030504040204" pitchFamily="34" charset="-120"/>
              </a:rPr>
              <a:t>尋邊器接觸工件左側歸零後到螢幕按下</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          後按螢幕上</a:t>
            </a:r>
            <a:r>
              <a:rPr lang="en-US" altLang="zh-TW" sz="1400" dirty="0">
                <a:latin typeface="微軟正黑體" panose="020B0604030504040204" pitchFamily="34" charset="-120"/>
                <a:ea typeface="微軟正黑體" panose="020B0604030504040204" pitchFamily="34" charset="-120"/>
              </a:rPr>
              <a:t>X</a:t>
            </a:r>
            <a:r>
              <a:rPr lang="zh-TW" altLang="en-US" sz="1400" dirty="0">
                <a:latin typeface="微軟正黑體" panose="020B0604030504040204" pitchFamily="34" charset="-120"/>
                <a:ea typeface="微軟正黑體" panose="020B0604030504040204" pitchFamily="34" charset="-120"/>
              </a:rPr>
              <a:t>再輸入</a:t>
            </a:r>
            <a:r>
              <a:rPr lang="en-US" altLang="zh-TW" sz="1400" dirty="0">
                <a:latin typeface="微軟正黑體" panose="020B0604030504040204" pitchFamily="34" charset="-120"/>
                <a:ea typeface="微軟正黑體" panose="020B0604030504040204" pitchFamily="34" charset="-120"/>
              </a:rPr>
              <a:t>0</a:t>
            </a:r>
            <a:r>
              <a:rPr lang="zh-TW" altLang="en-US" sz="1400" dirty="0">
                <a:latin typeface="微軟正黑體" panose="020B0604030504040204" pitchFamily="34" charset="-120"/>
                <a:ea typeface="微軟正黑體" panose="020B0604030504040204" pitchFamily="34" charset="-120"/>
              </a:rPr>
              <a:t>，亦或是利用右方</a:t>
            </a:r>
            <a:r>
              <a:rPr lang="en-US" altLang="zh-TW" sz="1400" dirty="0">
                <a:latin typeface="微軟正黑體" panose="020B0604030504040204" pitchFamily="34" charset="-120"/>
                <a:ea typeface="微軟正黑體" panose="020B0604030504040204" pitchFamily="34" charset="-120"/>
              </a:rPr>
              <a:t>X=0</a:t>
            </a:r>
            <a:r>
              <a:rPr lang="zh-TW" altLang="en-US" sz="1400" dirty="0">
                <a:latin typeface="微軟正黑體" panose="020B0604030504040204" pitchFamily="34" charset="-120"/>
                <a:ea typeface="微軟正黑體" panose="020B0604030504040204" pitchFamily="34" charset="-120"/>
              </a:rPr>
              <a:t>按鈕輸入，</a:t>
            </a:r>
            <a:r>
              <a:rPr lang="en-US" altLang="zh-TW" sz="1400" dirty="0">
                <a:latin typeface="微軟正黑體" panose="020B0604030504040204" pitchFamily="34" charset="-120"/>
                <a:ea typeface="微軟正黑體" panose="020B0604030504040204" pitchFamily="34" charset="-120"/>
              </a:rPr>
              <a:t>G54</a:t>
            </a:r>
            <a:r>
              <a:rPr lang="zh-TW" altLang="en-US" sz="1400" dirty="0">
                <a:latin typeface="微軟正黑體" panose="020B0604030504040204" pitchFamily="34" charset="-120"/>
                <a:ea typeface="微軟正黑體" panose="020B0604030504040204" pitchFamily="34" charset="-120"/>
              </a:rPr>
              <a:t>座標即自動更新工件座標。</a:t>
            </a:r>
          </a:p>
        </p:txBody>
      </p:sp>
      <p:pic>
        <p:nvPicPr>
          <p:cNvPr id="24" name="圖片 23"/>
          <p:cNvPicPr>
            <a:picLocks noChangeAspect="1"/>
          </p:cNvPicPr>
          <p:nvPr/>
        </p:nvPicPr>
        <p:blipFill rotWithShape="1">
          <a:blip r:embed="rId6">
            <a:extLst>
              <a:ext uri="{28A0092B-C50C-407E-A947-70E740481C1C}">
                <a14:useLocalDpi xmlns:a14="http://schemas.microsoft.com/office/drawing/2010/main" val="0"/>
              </a:ext>
            </a:extLst>
          </a:blip>
          <a:srcRect l="20712" t="92766" r="70567"/>
          <a:stretch/>
        </p:blipFill>
        <p:spPr>
          <a:xfrm>
            <a:off x="6547373" y="1432930"/>
            <a:ext cx="899331" cy="419443"/>
          </a:xfrm>
          <a:prstGeom prst="rect">
            <a:avLst/>
          </a:prstGeom>
        </p:spPr>
      </p:pic>
      <p:pic>
        <p:nvPicPr>
          <p:cNvPr id="9" name="圖片 8"/>
          <p:cNvPicPr>
            <a:picLocks noChangeAspect="1"/>
          </p:cNvPicPr>
          <p:nvPr/>
        </p:nvPicPr>
        <p:blipFill rotWithShape="1">
          <a:blip r:embed="rId7" cstate="print">
            <a:extLst>
              <a:ext uri="{28A0092B-C50C-407E-A947-70E740481C1C}">
                <a14:useLocalDpi xmlns:a14="http://schemas.microsoft.com/office/drawing/2010/main" val="0"/>
              </a:ext>
            </a:extLst>
          </a:blip>
          <a:srcRect b="50650"/>
          <a:stretch/>
        </p:blipFill>
        <p:spPr>
          <a:xfrm>
            <a:off x="5142818" y="3154826"/>
            <a:ext cx="3103248" cy="1089191"/>
          </a:xfrm>
          <a:prstGeom prst="rect">
            <a:avLst/>
          </a:prstGeom>
        </p:spPr>
      </p:pic>
      <p:grpSp>
        <p:nvGrpSpPr>
          <p:cNvPr id="28" name="群組 27"/>
          <p:cNvGrpSpPr/>
          <p:nvPr/>
        </p:nvGrpSpPr>
        <p:grpSpPr>
          <a:xfrm>
            <a:off x="5096235" y="3224718"/>
            <a:ext cx="1071132" cy="1204391"/>
            <a:chOff x="671761" y="3628143"/>
            <a:chExt cx="1097874" cy="1667618"/>
          </a:xfrm>
        </p:grpSpPr>
        <p:sp>
          <p:nvSpPr>
            <p:cNvPr id="29" name="矩形 28"/>
            <p:cNvSpPr/>
            <p:nvPr/>
          </p:nvSpPr>
          <p:spPr>
            <a:xfrm>
              <a:off x="671761" y="3628143"/>
              <a:ext cx="1097874"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 name="直線單箭頭接點 29"/>
            <p:cNvCxnSpPr>
              <a:stCxn id="29" idx="2"/>
              <a:endCxn id="32" idx="0"/>
            </p:cNvCxnSpPr>
            <p:nvPr/>
          </p:nvCxnSpPr>
          <p:spPr>
            <a:xfrm>
              <a:off x="1220698" y="4924287"/>
              <a:ext cx="12823" cy="3714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文字方塊 31"/>
          <p:cNvSpPr txBox="1"/>
          <p:nvPr/>
        </p:nvSpPr>
        <p:spPr>
          <a:xfrm>
            <a:off x="4778851" y="4429109"/>
            <a:ext cx="1730921" cy="307777"/>
          </a:xfrm>
          <a:prstGeom prst="rect">
            <a:avLst/>
          </a:prstGeom>
          <a:noFill/>
          <a:ln>
            <a:solidFill>
              <a:schemeClr val="tx1"/>
            </a:solidFill>
          </a:ln>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可於此處直接輸入</a:t>
            </a:r>
            <a:r>
              <a:rPr lang="en-US" altLang="zh-TW" sz="1400" dirty="0">
                <a:latin typeface="微軟正黑體" panose="020B0604030504040204" pitchFamily="34" charset="-120"/>
                <a:ea typeface="微軟正黑體" panose="020B0604030504040204" pitchFamily="34" charset="-120"/>
              </a:rPr>
              <a:t>0</a:t>
            </a:r>
          </a:p>
        </p:txBody>
      </p:sp>
      <p:sp>
        <p:nvSpPr>
          <p:cNvPr id="34" name="矩形 33"/>
          <p:cNvSpPr/>
          <p:nvPr/>
        </p:nvSpPr>
        <p:spPr>
          <a:xfrm>
            <a:off x="7896154" y="3080702"/>
            <a:ext cx="396495"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0" name="肘形接點 39"/>
          <p:cNvCxnSpPr>
            <a:stCxn id="34" idx="0"/>
            <a:endCxn id="58" idx="0"/>
          </p:cNvCxnSpPr>
          <p:nvPr/>
        </p:nvCxnSpPr>
        <p:spPr>
          <a:xfrm rot="5400000" flipH="1" flipV="1">
            <a:off x="8069673" y="2641633"/>
            <a:ext cx="463798" cy="414340"/>
          </a:xfrm>
          <a:prstGeom prst="bentConnector3">
            <a:avLst>
              <a:gd name="adj1" fmla="val 17804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 name="文字方塊 57"/>
          <p:cNvSpPr txBox="1"/>
          <p:nvPr/>
        </p:nvSpPr>
        <p:spPr>
          <a:xfrm>
            <a:off x="8341027" y="2616904"/>
            <a:ext cx="335429" cy="2031325"/>
          </a:xfrm>
          <a:prstGeom prst="rect">
            <a:avLst/>
          </a:prstGeom>
          <a:noFill/>
          <a:ln>
            <a:solidFill>
              <a:schemeClr val="tx1"/>
            </a:solidFill>
          </a:ln>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此處也可歸零座標軸</a:t>
            </a:r>
          </a:p>
        </p:txBody>
      </p:sp>
    </p:spTree>
    <p:extLst>
      <p:ext uri="{BB962C8B-B14F-4D97-AF65-F5344CB8AC3E}">
        <p14:creationId xmlns:p14="http://schemas.microsoft.com/office/powerpoint/2010/main" val="2604661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圖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6139" y="2061458"/>
            <a:ext cx="3423127" cy="1927729"/>
          </a:xfrm>
          <a:prstGeom prst="rect">
            <a:avLst/>
          </a:prstGeom>
        </p:spPr>
      </p:pic>
      <p:sp>
        <p:nvSpPr>
          <p:cNvPr id="4" name="標題 3"/>
          <p:cNvSpPr>
            <a:spLocks noGrp="1"/>
          </p:cNvSpPr>
          <p:nvPr>
            <p:ph type="title"/>
          </p:nvPr>
        </p:nvSpPr>
        <p:spPr/>
        <p:txBody>
          <a:bodyPr/>
          <a:lstStyle/>
          <a:p>
            <a:r>
              <a:rPr lang="zh-TW" altLang="en-US" dirty="0"/>
              <a:t>機台基本操作介紹</a:t>
            </a:r>
          </a:p>
        </p:txBody>
      </p:sp>
      <p:grpSp>
        <p:nvGrpSpPr>
          <p:cNvPr id="14" name="群組 13"/>
          <p:cNvGrpSpPr/>
          <p:nvPr/>
        </p:nvGrpSpPr>
        <p:grpSpPr>
          <a:xfrm>
            <a:off x="683568" y="729472"/>
            <a:ext cx="2213937" cy="431800"/>
            <a:chOff x="412991" y="636487"/>
            <a:chExt cx="2213937" cy="431800"/>
          </a:xfrm>
        </p:grpSpPr>
        <p:pic>
          <p:nvPicPr>
            <p:cNvPr id="16" name="圖片 15" descr="C:\Users\m6225\Desktop\西門子操作手冊\JO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991" y="636487"/>
              <a:ext cx="431800" cy="431800"/>
            </a:xfrm>
            <a:prstGeom prst="rect">
              <a:avLst/>
            </a:prstGeom>
            <a:noFill/>
            <a:ln>
              <a:noFill/>
            </a:ln>
          </p:spPr>
        </p:pic>
        <p:sp>
          <p:nvSpPr>
            <p:cNvPr id="17" name="文字方塊 16"/>
            <p:cNvSpPr txBox="1"/>
            <p:nvPr/>
          </p:nvSpPr>
          <p:spPr>
            <a:xfrm>
              <a:off x="1724117" y="698499"/>
              <a:ext cx="902811"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手動模式</a:t>
              </a:r>
            </a:p>
          </p:txBody>
        </p:sp>
        <p:pic>
          <p:nvPicPr>
            <p:cNvPr id="18" name="圖片 17"/>
            <p:cNvPicPr>
              <a:picLocks noChangeAspect="1"/>
            </p:cNvPicPr>
            <p:nvPr/>
          </p:nvPicPr>
          <p:blipFill>
            <a:blip r:embed="rId4"/>
            <a:stretch>
              <a:fillRect/>
            </a:stretch>
          </p:blipFill>
          <p:spPr>
            <a:xfrm>
              <a:off x="1195157" y="636487"/>
              <a:ext cx="431344" cy="431344"/>
            </a:xfrm>
            <a:prstGeom prst="rect">
              <a:avLst/>
            </a:prstGeom>
          </p:spPr>
        </p:pic>
        <p:sp>
          <p:nvSpPr>
            <p:cNvPr id="19" name="加號 18"/>
            <p:cNvSpPr/>
            <p:nvPr/>
          </p:nvSpPr>
          <p:spPr>
            <a:xfrm>
              <a:off x="859033" y="722396"/>
              <a:ext cx="288032" cy="288032"/>
            </a:xfrm>
            <a:prstGeom prst="mathPlu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9" name="圖片 8"/>
          <p:cNvPicPr>
            <a:picLocks noChangeAspect="1"/>
          </p:cNvPicPr>
          <p:nvPr/>
        </p:nvPicPr>
        <p:blipFill rotWithShape="1">
          <a:blip r:embed="rId5" cstate="print">
            <a:extLst>
              <a:ext uri="{28A0092B-C50C-407E-A947-70E740481C1C}">
                <a14:useLocalDpi xmlns:a14="http://schemas.microsoft.com/office/drawing/2010/main" val="0"/>
              </a:ext>
            </a:extLst>
          </a:blip>
          <a:srcRect b="50650"/>
          <a:stretch/>
        </p:blipFill>
        <p:spPr>
          <a:xfrm>
            <a:off x="2897505" y="2211710"/>
            <a:ext cx="5100629" cy="1790240"/>
          </a:xfrm>
          <a:prstGeom prst="rect">
            <a:avLst/>
          </a:prstGeom>
        </p:spPr>
      </p:pic>
      <p:sp>
        <p:nvSpPr>
          <p:cNvPr id="26" name="文字方塊 25"/>
          <p:cNvSpPr txBox="1"/>
          <p:nvPr/>
        </p:nvSpPr>
        <p:spPr>
          <a:xfrm>
            <a:off x="2897505" y="1313759"/>
            <a:ext cx="3158237" cy="523220"/>
          </a:xfrm>
          <a:prstGeom prst="rect">
            <a:avLst/>
          </a:prstGeom>
          <a:noFill/>
          <a:ln>
            <a:solidFill>
              <a:schemeClr val="tx1"/>
            </a:solidFill>
          </a:ln>
        </p:spPr>
        <p:txBody>
          <a:bodyPr wrap="none" rtlCol="0">
            <a:spAutoFit/>
          </a:bodyPr>
          <a:lstStyle/>
          <a:p>
            <a:r>
              <a:rPr lang="en-US" altLang="zh-TW" sz="1400" dirty="0">
                <a:latin typeface="微軟正黑體" panose="020B0604030504040204" pitchFamily="34" charset="-120"/>
                <a:ea typeface="微軟正黑體" panose="020B0604030504040204" pitchFamily="34" charset="-120"/>
              </a:rPr>
              <a:t>Y</a:t>
            </a:r>
            <a:r>
              <a:rPr lang="zh-TW" altLang="en-US" sz="1400" dirty="0">
                <a:latin typeface="微軟正黑體" panose="020B0604030504040204" pitchFamily="34" charset="-120"/>
                <a:ea typeface="微軟正黑體" panose="020B0604030504040204" pitchFamily="34" charset="-120"/>
              </a:rPr>
              <a:t>方向也同</a:t>
            </a:r>
            <a:r>
              <a:rPr lang="en-US" altLang="zh-TW" sz="1400" dirty="0">
                <a:latin typeface="微軟正黑體" panose="020B0604030504040204" pitchFamily="34" charset="-120"/>
                <a:ea typeface="微軟正黑體" panose="020B0604030504040204" pitchFamily="34" charset="-120"/>
              </a:rPr>
              <a:t>X</a:t>
            </a:r>
            <a:r>
              <a:rPr lang="zh-TW" altLang="en-US" sz="1400" dirty="0">
                <a:latin typeface="微軟正黑體" panose="020B0604030504040204" pitchFamily="34" charset="-120"/>
                <a:ea typeface="微軟正黑體" panose="020B0604030504040204" pitchFamily="34" charset="-120"/>
              </a:rPr>
              <a:t>向做法將</a:t>
            </a:r>
            <a:r>
              <a:rPr lang="en-US" altLang="zh-TW" sz="1400" dirty="0">
                <a:latin typeface="微軟正黑體" panose="020B0604030504040204" pitchFamily="34" charset="-120"/>
                <a:ea typeface="微軟正黑體" panose="020B0604030504040204" pitchFamily="34" charset="-120"/>
              </a:rPr>
              <a:t>3D</a:t>
            </a:r>
            <a:r>
              <a:rPr lang="zh-TW" altLang="en-US" sz="1400" dirty="0">
                <a:latin typeface="微軟正黑體" panose="020B0604030504040204" pitchFamily="34" charset="-120"/>
                <a:ea typeface="微軟正黑體" panose="020B0604030504040204" pitchFamily="34" charset="-120"/>
              </a:rPr>
              <a:t>尋邊器歸零後</a:t>
            </a:r>
            <a:endParaRPr lang="en-US"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在設定</a:t>
            </a:r>
            <a:r>
              <a:rPr lang="en-US" altLang="zh-TW" sz="1400" dirty="0">
                <a:latin typeface="微軟正黑體" panose="020B0604030504040204" pitchFamily="34" charset="-120"/>
                <a:ea typeface="微軟正黑體" panose="020B0604030504040204" pitchFamily="34" charset="-120"/>
              </a:rPr>
              <a:t>W0</a:t>
            </a:r>
            <a:r>
              <a:rPr lang="zh-TW" altLang="en-US" sz="1400" dirty="0">
                <a:latin typeface="微軟正黑體" panose="020B0604030504040204" pitchFamily="34" charset="-120"/>
                <a:ea typeface="微軟正黑體" panose="020B0604030504040204" pitchFamily="34" charset="-120"/>
              </a:rPr>
              <a:t>視窗中輸入</a:t>
            </a:r>
          </a:p>
        </p:txBody>
      </p:sp>
      <p:sp>
        <p:nvSpPr>
          <p:cNvPr id="27" name="矩形 26"/>
          <p:cNvSpPr/>
          <p:nvPr/>
        </p:nvSpPr>
        <p:spPr>
          <a:xfrm>
            <a:off x="2987824" y="2958057"/>
            <a:ext cx="1584176" cy="2617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7335862" y="2631058"/>
            <a:ext cx="720080" cy="3142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內容版面配置區 9"/>
          <p:cNvSpPr txBox="1">
            <a:spLocks/>
          </p:cNvSpPr>
          <p:nvPr/>
        </p:nvSpPr>
        <p:spPr>
          <a:xfrm>
            <a:off x="3446635" y="148736"/>
            <a:ext cx="3113791"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工件手動量測操作</a:t>
            </a:r>
            <a:r>
              <a:rPr lang="en-US" altLang="zh-TW" sz="1400" b="1" dirty="0"/>
              <a:t>—</a:t>
            </a:r>
            <a:r>
              <a:rPr lang="zh-TW" altLang="en-US" sz="1400" b="1" dirty="0"/>
              <a:t>工件原點在角落</a:t>
            </a:r>
          </a:p>
        </p:txBody>
      </p:sp>
    </p:spTree>
    <p:extLst>
      <p:ext uri="{BB962C8B-B14F-4D97-AF65-F5344CB8AC3E}">
        <p14:creationId xmlns:p14="http://schemas.microsoft.com/office/powerpoint/2010/main" val="3302742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機台基本操作介紹</a:t>
            </a:r>
          </a:p>
        </p:txBody>
      </p:sp>
      <p:pic>
        <p:nvPicPr>
          <p:cNvPr id="16" name="圖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8419" y="2061458"/>
            <a:ext cx="3423127" cy="1927729"/>
          </a:xfrm>
          <a:prstGeom prst="rect">
            <a:avLst/>
          </a:prstGeom>
        </p:spPr>
      </p:pic>
      <p:grpSp>
        <p:nvGrpSpPr>
          <p:cNvPr id="17" name="群組 16"/>
          <p:cNvGrpSpPr/>
          <p:nvPr/>
        </p:nvGrpSpPr>
        <p:grpSpPr>
          <a:xfrm>
            <a:off x="683568" y="729472"/>
            <a:ext cx="2213937" cy="431800"/>
            <a:chOff x="412991" y="636487"/>
            <a:chExt cx="2213937" cy="431800"/>
          </a:xfrm>
        </p:grpSpPr>
        <p:pic>
          <p:nvPicPr>
            <p:cNvPr id="18" name="圖片 17" descr="C:\Users\m6225\Desktop\西門子操作手冊\JO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991" y="636487"/>
              <a:ext cx="431800" cy="431800"/>
            </a:xfrm>
            <a:prstGeom prst="rect">
              <a:avLst/>
            </a:prstGeom>
            <a:noFill/>
            <a:ln>
              <a:noFill/>
            </a:ln>
          </p:spPr>
        </p:pic>
        <p:sp>
          <p:nvSpPr>
            <p:cNvPr id="19" name="文字方塊 18"/>
            <p:cNvSpPr txBox="1"/>
            <p:nvPr/>
          </p:nvSpPr>
          <p:spPr>
            <a:xfrm>
              <a:off x="1724117" y="698499"/>
              <a:ext cx="902811"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手動模式</a:t>
              </a:r>
            </a:p>
          </p:txBody>
        </p:sp>
        <p:pic>
          <p:nvPicPr>
            <p:cNvPr id="21" name="圖片 20"/>
            <p:cNvPicPr>
              <a:picLocks noChangeAspect="1"/>
            </p:cNvPicPr>
            <p:nvPr/>
          </p:nvPicPr>
          <p:blipFill>
            <a:blip r:embed="rId4"/>
            <a:stretch>
              <a:fillRect/>
            </a:stretch>
          </p:blipFill>
          <p:spPr>
            <a:xfrm>
              <a:off x="1195157" y="636487"/>
              <a:ext cx="431344" cy="431344"/>
            </a:xfrm>
            <a:prstGeom prst="rect">
              <a:avLst/>
            </a:prstGeom>
          </p:spPr>
        </p:pic>
        <p:sp>
          <p:nvSpPr>
            <p:cNvPr id="22" name="加號 21"/>
            <p:cNvSpPr/>
            <p:nvPr/>
          </p:nvSpPr>
          <p:spPr>
            <a:xfrm>
              <a:off x="859033" y="722396"/>
              <a:ext cx="288032" cy="288032"/>
            </a:xfrm>
            <a:prstGeom prst="mathPlu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3" name="圖片 22"/>
          <p:cNvPicPr>
            <a:picLocks noChangeAspect="1"/>
          </p:cNvPicPr>
          <p:nvPr/>
        </p:nvPicPr>
        <p:blipFill rotWithShape="1">
          <a:blip r:embed="rId5" cstate="print">
            <a:extLst>
              <a:ext uri="{28A0092B-C50C-407E-A947-70E740481C1C}">
                <a14:useLocalDpi xmlns:a14="http://schemas.microsoft.com/office/drawing/2010/main" val="0"/>
              </a:ext>
            </a:extLst>
          </a:blip>
          <a:srcRect b="50650"/>
          <a:stretch/>
        </p:blipFill>
        <p:spPr>
          <a:xfrm>
            <a:off x="2897505" y="2211710"/>
            <a:ext cx="5100629" cy="1790240"/>
          </a:xfrm>
          <a:prstGeom prst="rect">
            <a:avLst/>
          </a:prstGeom>
        </p:spPr>
      </p:pic>
      <p:sp>
        <p:nvSpPr>
          <p:cNvPr id="24" name="文字方塊 23"/>
          <p:cNvSpPr txBox="1"/>
          <p:nvPr/>
        </p:nvSpPr>
        <p:spPr>
          <a:xfrm>
            <a:off x="2897505" y="1313759"/>
            <a:ext cx="5706943" cy="738664"/>
          </a:xfrm>
          <a:prstGeom prst="rect">
            <a:avLst/>
          </a:prstGeom>
          <a:noFill/>
          <a:ln>
            <a:solidFill>
              <a:schemeClr val="tx1"/>
            </a:solidFill>
          </a:ln>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若要抓工件中心，只需要將一邊歸零後→提刀→至另一端觸碰工件讓</a:t>
            </a:r>
            <a:r>
              <a:rPr lang="en-US" altLang="zh-TW" sz="1400" dirty="0">
                <a:latin typeface="微軟正黑體" panose="020B0604030504040204" pitchFamily="34" charset="-120"/>
                <a:ea typeface="微軟正黑體" panose="020B0604030504040204" pitchFamily="34" charset="-120"/>
              </a:rPr>
              <a:t>3D</a:t>
            </a:r>
            <a:r>
              <a:rPr lang="zh-TW" altLang="en-US" sz="1400" dirty="0">
                <a:latin typeface="微軟正黑體" panose="020B0604030504040204" pitchFamily="34" charset="-120"/>
                <a:ea typeface="微軟正黑體" panose="020B0604030504040204" pitchFamily="34" charset="-120"/>
              </a:rPr>
              <a:t>尋邊器歸零</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或兩邊維持相同讀值</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後將工件座標利用計算機除</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後輸入到對應軸數值</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須注意正負號</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即可</a:t>
            </a:r>
          </a:p>
        </p:txBody>
      </p:sp>
      <p:sp>
        <p:nvSpPr>
          <p:cNvPr id="27" name="矩形 26"/>
          <p:cNvSpPr/>
          <p:nvPr/>
        </p:nvSpPr>
        <p:spPr>
          <a:xfrm>
            <a:off x="2987824" y="2958057"/>
            <a:ext cx="1584176" cy="2617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7335862" y="2631058"/>
            <a:ext cx="720080" cy="3142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內容版面配置區 9"/>
          <p:cNvSpPr txBox="1">
            <a:spLocks/>
          </p:cNvSpPr>
          <p:nvPr/>
        </p:nvSpPr>
        <p:spPr>
          <a:xfrm>
            <a:off x="3446635" y="148736"/>
            <a:ext cx="3113791"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工件手動量測操作</a:t>
            </a:r>
            <a:r>
              <a:rPr lang="en-US" altLang="zh-TW" sz="1400" b="1" dirty="0"/>
              <a:t>—</a:t>
            </a:r>
            <a:r>
              <a:rPr lang="zh-TW" altLang="en-US" sz="1400" b="1" dirty="0"/>
              <a:t>工件原點在中心</a:t>
            </a:r>
          </a:p>
        </p:txBody>
      </p:sp>
    </p:spTree>
    <p:extLst>
      <p:ext uri="{BB962C8B-B14F-4D97-AF65-F5344CB8AC3E}">
        <p14:creationId xmlns:p14="http://schemas.microsoft.com/office/powerpoint/2010/main" val="2989046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機台基本操作介紹</a:t>
            </a:r>
          </a:p>
        </p:txBody>
      </p:sp>
      <p:sp>
        <p:nvSpPr>
          <p:cNvPr id="15" name="內容版面配置區 9"/>
          <p:cNvSpPr txBox="1">
            <a:spLocks/>
          </p:cNvSpPr>
          <p:nvPr/>
        </p:nvSpPr>
        <p:spPr>
          <a:xfrm>
            <a:off x="3446635" y="148736"/>
            <a:ext cx="3113791"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工件手動量測操作</a:t>
            </a:r>
            <a:r>
              <a:rPr lang="en-US" altLang="zh-TW" sz="1400" b="1" dirty="0"/>
              <a:t>—</a:t>
            </a:r>
            <a:r>
              <a:rPr lang="zh-TW" altLang="en-US" sz="1400" b="1" dirty="0"/>
              <a:t>重點複習</a:t>
            </a:r>
          </a:p>
        </p:txBody>
      </p:sp>
      <p:sp>
        <p:nvSpPr>
          <p:cNvPr id="14" name="文字方塊 13"/>
          <p:cNvSpPr txBox="1"/>
          <p:nvPr/>
        </p:nvSpPr>
        <p:spPr>
          <a:xfrm>
            <a:off x="1763688" y="771550"/>
            <a:ext cx="6480720" cy="4247317"/>
          </a:xfrm>
          <a:prstGeom prst="rect">
            <a:avLst/>
          </a:prstGeom>
          <a:noFill/>
        </p:spPr>
        <p:txBody>
          <a:bodyPr wrap="square" rtlCol="0">
            <a:spAutoFit/>
          </a:bodyPr>
          <a:lstStyle/>
          <a:p>
            <a:pPr>
              <a:lnSpc>
                <a:spcPct val="150000"/>
              </a:lnSpc>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重點複習：</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切換到</a:t>
            </a:r>
            <a:r>
              <a:rPr lang="en-US" altLang="zh-TW" dirty="0">
                <a:latin typeface="微軟正黑體" panose="020B0604030504040204" pitchFamily="34" charset="-120"/>
                <a:ea typeface="微軟正黑體" panose="020B0604030504040204" pitchFamily="34" charset="-120"/>
              </a:rPr>
              <a:t>JOG</a:t>
            </a:r>
            <a:r>
              <a:rPr lang="zh-TW" altLang="en-US" dirty="0">
                <a:latin typeface="微軟正黑體" panose="020B0604030504040204" pitchFamily="34" charset="-120"/>
                <a:ea typeface="微軟正黑體" panose="020B0604030504040204" pitchFamily="34" charset="-120"/>
              </a:rPr>
              <a:t>模式</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按</a:t>
            </a:r>
            <a:r>
              <a:rPr lang="en-US" altLang="zh-TW" dirty="0">
                <a:latin typeface="微軟正黑體" panose="020B0604030504040204" pitchFamily="34" charset="-120"/>
                <a:ea typeface="微軟正黑體" panose="020B0604030504040204" pitchFamily="34" charset="-120"/>
              </a:rPr>
              <a:t>Machine</a:t>
            </a:r>
            <a:r>
              <a:rPr lang="zh-TW" altLang="en-US" dirty="0">
                <a:latin typeface="微軟正黑體" panose="020B0604030504040204" pitchFamily="34" charset="-120"/>
                <a:ea typeface="微軟正黑體" panose="020B0604030504040204" pitchFamily="34" charset="-120"/>
              </a:rPr>
              <a:t>利用</a:t>
            </a:r>
            <a:r>
              <a:rPr lang="en-US" altLang="zh-TW" dirty="0">
                <a:latin typeface="微軟正黑體" panose="020B0604030504040204" pitchFamily="34" charset="-120"/>
                <a:ea typeface="微軟正黑體" panose="020B0604030504040204" pitchFamily="34" charset="-120"/>
              </a:rPr>
              <a:t>T,S,M</a:t>
            </a:r>
            <a:r>
              <a:rPr lang="zh-TW" altLang="en-US" dirty="0">
                <a:latin typeface="微軟正黑體" panose="020B0604030504040204" pitchFamily="34" charset="-120"/>
                <a:ea typeface="微軟正黑體" panose="020B0604030504040204" pitchFamily="34" charset="-120"/>
              </a:rPr>
              <a:t>做動</a:t>
            </a:r>
            <a:r>
              <a:rPr lang="en-US" altLang="zh-TW" dirty="0">
                <a:latin typeface="微軟正黑體" panose="020B0604030504040204" pitchFamily="34" charset="-120"/>
                <a:ea typeface="微軟正黑體" panose="020B0604030504040204" pitchFamily="34" charset="-120"/>
              </a:rPr>
              <a:t>G54</a:t>
            </a: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裝上</a:t>
            </a:r>
            <a:r>
              <a:rPr lang="en-US" altLang="zh-TW" dirty="0">
                <a:latin typeface="微軟正黑體" panose="020B0604030504040204" pitchFamily="34" charset="-120"/>
                <a:ea typeface="微軟正黑體" panose="020B0604030504040204" pitchFamily="34" charset="-120"/>
              </a:rPr>
              <a:t>3D</a:t>
            </a:r>
            <a:r>
              <a:rPr lang="zh-TW" altLang="en-US" dirty="0">
                <a:latin typeface="微軟正黑體" panose="020B0604030504040204" pitchFamily="34" charset="-120"/>
                <a:ea typeface="微軟正黑體" panose="020B0604030504040204" pitchFamily="34" charset="-120"/>
              </a:rPr>
              <a:t>尋邊器</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觸碰工件</a:t>
            </a:r>
            <a:r>
              <a:rPr lang="en-US" altLang="zh-TW" dirty="0">
                <a:latin typeface="微軟正黑體" panose="020B0604030504040204" pitchFamily="34" charset="-120"/>
                <a:ea typeface="微軟正黑體" panose="020B0604030504040204" pitchFamily="34" charset="-120"/>
              </a:rPr>
              <a:t>X</a:t>
            </a:r>
            <a:r>
              <a:rPr lang="zh-TW" altLang="en-US" dirty="0">
                <a:latin typeface="微軟正黑體" panose="020B0604030504040204" pitchFamily="34" charset="-120"/>
                <a:ea typeface="微軟正黑體" panose="020B0604030504040204" pitchFamily="34" charset="-120"/>
              </a:rPr>
              <a:t>軸側邊讓錶歸零</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按下設定</a:t>
            </a:r>
            <a:r>
              <a:rPr lang="en-US" altLang="zh-TW" dirty="0">
                <a:latin typeface="微軟正黑體" panose="020B0604030504040204" pitchFamily="34" charset="-120"/>
                <a:ea typeface="微軟正黑體" panose="020B0604030504040204" pitchFamily="34" charset="-120"/>
              </a:rPr>
              <a:t>W0</a:t>
            </a: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在控制器上</a:t>
            </a:r>
            <a:r>
              <a:rPr lang="en-US" altLang="zh-TW" dirty="0">
                <a:latin typeface="微軟正黑體" panose="020B0604030504040204" pitchFamily="34" charset="-120"/>
                <a:ea typeface="微軟正黑體" panose="020B0604030504040204" pitchFamily="34" charset="-120"/>
              </a:rPr>
              <a:t>X</a:t>
            </a:r>
            <a:r>
              <a:rPr lang="zh-TW" altLang="en-US" dirty="0">
                <a:latin typeface="微軟正黑體" panose="020B0604030504040204" pitchFamily="34" charset="-120"/>
                <a:ea typeface="微軟正黑體" panose="020B0604030504040204" pitchFamily="34" charset="-120"/>
              </a:rPr>
              <a:t>軸輸入</a:t>
            </a:r>
            <a:r>
              <a:rPr lang="en-US" altLang="zh-TW" dirty="0">
                <a:latin typeface="微軟正黑體" panose="020B0604030504040204" pitchFamily="34" charset="-120"/>
                <a:ea typeface="微軟正黑體" panose="020B0604030504040204" pitchFamily="34" charset="-120"/>
              </a:rPr>
              <a:t>0</a:t>
            </a: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觸碰工件</a:t>
            </a:r>
            <a:r>
              <a:rPr lang="en-US" altLang="zh-TW" dirty="0">
                <a:latin typeface="微軟正黑體" panose="020B0604030504040204" pitchFamily="34" charset="-120"/>
                <a:ea typeface="微軟正黑體" panose="020B0604030504040204" pitchFamily="34" charset="-120"/>
              </a:rPr>
              <a:t>Y</a:t>
            </a:r>
            <a:r>
              <a:rPr lang="zh-TW" altLang="en-US" dirty="0">
                <a:latin typeface="微軟正黑體" panose="020B0604030504040204" pitchFamily="34" charset="-120"/>
                <a:ea typeface="微軟正黑體" panose="020B0604030504040204" pitchFamily="34" charset="-120"/>
              </a:rPr>
              <a:t>軸側邊讓錶歸零</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在控制器上</a:t>
            </a:r>
            <a:r>
              <a:rPr lang="en-US" altLang="zh-TW" dirty="0">
                <a:latin typeface="微軟正黑體" panose="020B0604030504040204" pitchFamily="34" charset="-120"/>
                <a:ea typeface="微軟正黑體" panose="020B0604030504040204" pitchFamily="34" charset="-120"/>
              </a:rPr>
              <a:t>Y</a:t>
            </a:r>
            <a:r>
              <a:rPr lang="zh-TW" altLang="en-US" dirty="0">
                <a:latin typeface="微軟正黑體" panose="020B0604030504040204" pitchFamily="34" charset="-120"/>
                <a:ea typeface="微軟正黑體" panose="020B0604030504040204" pitchFamily="34" charset="-120"/>
              </a:rPr>
              <a:t>軸輸入</a:t>
            </a:r>
            <a:r>
              <a:rPr lang="en-US" altLang="zh-TW" dirty="0">
                <a:latin typeface="微軟正黑體" panose="020B0604030504040204" pitchFamily="34" charset="-120"/>
                <a:ea typeface="微軟正黑體" panose="020B0604030504040204" pitchFamily="34" charset="-120"/>
              </a:rPr>
              <a:t>0</a:t>
            </a:r>
          </a:p>
          <a:p>
            <a:pPr marL="342900" indent="-342900">
              <a:lnSpc>
                <a:spcPct val="150000"/>
              </a:lnSpc>
              <a:buFont typeface="+mj-lt"/>
              <a:buAutoNum type="arabicPeriod"/>
            </a:pP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27334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擺動式工作台之使用</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94" y="849908"/>
            <a:ext cx="4954011" cy="3701645"/>
          </a:xfrm>
          <a:prstGeom prst="rect">
            <a:avLst/>
          </a:prstGeom>
        </p:spPr>
      </p:pic>
      <p:grpSp>
        <p:nvGrpSpPr>
          <p:cNvPr id="5" name="群組 4"/>
          <p:cNvGrpSpPr/>
          <p:nvPr/>
        </p:nvGrpSpPr>
        <p:grpSpPr>
          <a:xfrm>
            <a:off x="5652120" y="849908"/>
            <a:ext cx="2736304" cy="431800"/>
            <a:chOff x="412991" y="636487"/>
            <a:chExt cx="2752546" cy="431800"/>
          </a:xfrm>
        </p:grpSpPr>
        <p:pic>
          <p:nvPicPr>
            <p:cNvPr id="6" name="圖片 5" descr="C:\Users\m6225\Desktop\西門子操作手冊\JO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991" y="636487"/>
              <a:ext cx="431800" cy="431800"/>
            </a:xfrm>
            <a:prstGeom prst="rect">
              <a:avLst/>
            </a:prstGeom>
            <a:noFill/>
            <a:ln>
              <a:noFill/>
            </a:ln>
          </p:spPr>
        </p:pic>
        <p:sp>
          <p:nvSpPr>
            <p:cNvPr id="7" name="文字方塊 6"/>
            <p:cNvSpPr txBox="1"/>
            <p:nvPr/>
          </p:nvSpPr>
          <p:spPr>
            <a:xfrm>
              <a:off x="1724117" y="698499"/>
              <a:ext cx="1441420"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切換至手動模式</a:t>
              </a:r>
            </a:p>
          </p:txBody>
        </p:sp>
        <p:pic>
          <p:nvPicPr>
            <p:cNvPr id="8" name="圖片 7"/>
            <p:cNvPicPr>
              <a:picLocks noChangeAspect="1"/>
            </p:cNvPicPr>
            <p:nvPr/>
          </p:nvPicPr>
          <p:blipFill>
            <a:blip r:embed="rId4"/>
            <a:stretch>
              <a:fillRect/>
            </a:stretch>
          </p:blipFill>
          <p:spPr>
            <a:xfrm>
              <a:off x="1195157" y="636487"/>
              <a:ext cx="431344" cy="431344"/>
            </a:xfrm>
            <a:prstGeom prst="rect">
              <a:avLst/>
            </a:prstGeom>
          </p:spPr>
        </p:pic>
        <p:sp>
          <p:nvSpPr>
            <p:cNvPr id="9" name="加號 8"/>
            <p:cNvSpPr/>
            <p:nvPr/>
          </p:nvSpPr>
          <p:spPr>
            <a:xfrm>
              <a:off x="859033" y="722396"/>
              <a:ext cx="288032" cy="288032"/>
            </a:xfrm>
            <a:prstGeom prst="mathPlu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p:cNvSpPr txBox="1"/>
          <p:nvPr/>
        </p:nvSpPr>
        <p:spPr>
          <a:xfrm>
            <a:off x="5652119" y="1397174"/>
            <a:ext cx="3446516" cy="3284361"/>
          </a:xfrm>
          <a:prstGeom prst="rect">
            <a:avLst/>
          </a:prstGeom>
          <a:noFill/>
          <a:ln>
            <a:solidFill>
              <a:schemeClr val="tx1"/>
            </a:solidFill>
          </a:ln>
        </p:spPr>
        <p:txBody>
          <a:bodyPr wrap="square" rtlCol="0">
            <a:spAutoFit/>
          </a:bodyPr>
          <a:lstStyle/>
          <a:p>
            <a:pPr>
              <a:lnSpc>
                <a:spcPct val="150000"/>
              </a:lnSpc>
            </a:pPr>
            <a:r>
              <a:rPr lang="zh-TW" altLang="en-US" sz="1400" dirty="0">
                <a:latin typeface="微軟正黑體" panose="020B0604030504040204" pitchFamily="34" charset="-120"/>
                <a:ea typeface="微軟正黑體" panose="020B0604030504040204" pitchFamily="34" charset="-120"/>
              </a:rPr>
              <a:t>切換至手動模式按下右下方的</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接下來將</a:t>
            </a:r>
            <a:r>
              <a:rPr lang="en-US" altLang="zh-TW" sz="1400" dirty="0">
                <a:latin typeface="微軟正黑體" panose="020B0604030504040204" pitchFamily="34" charset="-120"/>
                <a:ea typeface="微軟正黑體" panose="020B0604030504040204" pitchFamily="34" charset="-120"/>
              </a:rPr>
              <a:t>TC0</a:t>
            </a:r>
            <a:r>
              <a:rPr lang="zh-TW" altLang="en-US" sz="1400" dirty="0">
                <a:latin typeface="微軟正黑體" panose="020B0604030504040204" pitchFamily="34" charset="-120"/>
                <a:ea typeface="微軟正黑體" panose="020B0604030504040204" pitchFamily="34" charset="-120"/>
              </a:rPr>
              <a:t>切換成</a:t>
            </a:r>
            <a:r>
              <a:rPr lang="en-US" altLang="zh-TW" sz="1400" dirty="0">
                <a:latin typeface="微軟正黑體" panose="020B0604030504040204" pitchFamily="34" charset="-120"/>
                <a:ea typeface="微軟正黑體" panose="020B0604030504040204" pitchFamily="34" charset="-120"/>
              </a:rPr>
              <a:t>TC1</a:t>
            </a:r>
          </a:p>
          <a:p>
            <a:pPr>
              <a:lnSpc>
                <a:spcPct val="150000"/>
              </a:lnSpc>
            </a:pPr>
            <a:r>
              <a:rPr lang="zh-TW" altLang="en-US" sz="1400" dirty="0">
                <a:latin typeface="微軟正黑體" panose="020B0604030504040204" pitchFamily="34" charset="-120"/>
                <a:ea typeface="微軟正黑體" panose="020B0604030504040204" pitchFamily="34" charset="-120"/>
              </a:rPr>
              <a:t>回退：選擇</a:t>
            </a:r>
            <a:r>
              <a:rPr lang="en-US" altLang="zh-TW" sz="1400" dirty="0">
                <a:latin typeface="微軟正黑體" panose="020B0604030504040204" pitchFamily="34" charset="-120"/>
                <a:ea typeface="微軟正黑體" panose="020B0604030504040204" pitchFamily="34" charset="-120"/>
              </a:rPr>
              <a:t>Z</a:t>
            </a:r>
            <a:r>
              <a:rPr lang="zh-TW" altLang="en-US" sz="1400" dirty="0">
                <a:latin typeface="微軟正黑體" panose="020B0604030504040204" pitchFamily="34" charset="-120"/>
                <a:ea typeface="微軟正黑體" panose="020B0604030504040204" pitchFamily="34" charset="-120"/>
              </a:rPr>
              <a:t>即可</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搖擺平面：新增</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搖擺模式：</a:t>
            </a:r>
            <a:r>
              <a:rPr lang="en-US" altLang="zh-TW" sz="1400" dirty="0">
                <a:latin typeface="微軟正黑體" panose="020B0604030504040204" pitchFamily="34" charset="-120"/>
                <a:ea typeface="微軟正黑體" panose="020B0604030504040204" pitchFamily="34" charset="-120"/>
              </a:rPr>
              <a:t>axis by ax</a:t>
            </a:r>
          </a:p>
          <a:p>
            <a:pPr>
              <a:lnSpc>
                <a:spcPct val="150000"/>
              </a:lnSpc>
            </a:pPr>
            <a:r>
              <a:rPr lang="zh-TW" altLang="en-US" sz="1400" dirty="0">
                <a:latin typeface="微軟正黑體" panose="020B0604030504040204" pitchFamily="34" charset="-120"/>
                <a:ea typeface="微軟正黑體" panose="020B0604030504040204" pitchFamily="34" charset="-120"/>
              </a:rPr>
              <a:t>軸順序：Ｘ</a:t>
            </a:r>
            <a:r>
              <a:rPr lang="en-US" altLang="zh-TW" sz="1400" dirty="0">
                <a:latin typeface="微軟正黑體" panose="020B0604030504040204" pitchFamily="34" charset="-120"/>
                <a:ea typeface="微軟正黑體" panose="020B0604030504040204" pitchFamily="34" charset="-120"/>
              </a:rPr>
              <a:t>Y Z</a:t>
            </a:r>
          </a:p>
          <a:p>
            <a:pPr>
              <a:lnSpc>
                <a:spcPct val="150000"/>
              </a:lnSpc>
            </a:pPr>
            <a:r>
              <a:rPr lang="zh-TW" altLang="en-US" sz="1400" dirty="0">
                <a:latin typeface="微軟正黑體" panose="020B0604030504040204" pitchFamily="34" charset="-120"/>
                <a:ea typeface="微軟正黑體" panose="020B0604030504040204" pitchFamily="34" charset="-120"/>
              </a:rPr>
              <a:t>刀具：在工作台旋轉時不啟動刀尖跟隨</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將旋轉參數設定完成後按下</a:t>
            </a:r>
            <a:r>
              <a:rPr lang="en-US" altLang="zh-TW" sz="1400" dirty="0">
                <a:latin typeface="微軟正黑體" panose="020B0604030504040204" pitchFamily="34" charset="-120"/>
                <a:ea typeface="微軟正黑體" panose="020B0604030504040204" pitchFamily="34" charset="-120"/>
              </a:rPr>
              <a:t>CYCLE</a:t>
            </a: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START</a:t>
            </a:r>
            <a:r>
              <a:rPr lang="zh-TW" altLang="en-US" sz="1400" dirty="0">
                <a:latin typeface="微軟正黑體" panose="020B0604030504040204" pitchFamily="34" charset="-120"/>
                <a:ea typeface="微軟正黑體" panose="020B0604030504040204" pitchFamily="34" charset="-120"/>
              </a:rPr>
              <a:t>工作台會依照進給調整旋鈕之速度進行旋轉。</a:t>
            </a:r>
            <a:endParaRPr lang="en-US" altLang="zh-TW" sz="1400" dirty="0">
              <a:latin typeface="微軟正黑體" panose="020B0604030504040204" pitchFamily="34" charset="-120"/>
              <a:ea typeface="微軟正黑體" panose="020B0604030504040204" pitchFamily="34" charset="-120"/>
            </a:endParaRPr>
          </a:p>
        </p:txBody>
      </p:sp>
      <p:sp>
        <p:nvSpPr>
          <p:cNvPr id="11" name="矩形 10"/>
          <p:cNvSpPr/>
          <p:nvPr/>
        </p:nvSpPr>
        <p:spPr>
          <a:xfrm>
            <a:off x="4802018" y="4245305"/>
            <a:ext cx="625887" cy="3236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p:cNvPicPr>
            <a:picLocks noChangeAspect="1"/>
          </p:cNvPicPr>
          <p:nvPr/>
        </p:nvPicPr>
        <p:blipFill rotWithShape="1">
          <a:blip r:embed="rId2">
            <a:extLst>
              <a:ext uri="{28A0092B-C50C-407E-A947-70E740481C1C}">
                <a14:useLocalDpi xmlns:a14="http://schemas.microsoft.com/office/drawing/2010/main" val="0"/>
              </a:ext>
            </a:extLst>
          </a:blip>
          <a:srcRect l="88368" t="92976"/>
          <a:stretch/>
        </p:blipFill>
        <p:spPr>
          <a:xfrm>
            <a:off x="8100295" y="1473322"/>
            <a:ext cx="576257" cy="259995"/>
          </a:xfrm>
          <a:prstGeom prst="rect">
            <a:avLst/>
          </a:prstGeom>
        </p:spPr>
      </p:pic>
      <p:sp>
        <p:nvSpPr>
          <p:cNvPr id="13" name="文字方塊 12"/>
          <p:cNvSpPr txBox="1"/>
          <p:nvPr/>
        </p:nvSpPr>
        <p:spPr>
          <a:xfrm>
            <a:off x="5389697" y="4239954"/>
            <a:ext cx="359394" cy="369332"/>
          </a:xfrm>
          <a:prstGeom prst="rect">
            <a:avLst/>
          </a:prstGeom>
          <a:noFill/>
        </p:spPr>
        <p:txBody>
          <a:bodyPr wrap="none" rtlCol="0">
            <a:spAutoFit/>
          </a:bodyPr>
          <a:lstStyle/>
          <a:p>
            <a:r>
              <a:rPr lang="en-US" altLang="zh-TW" dirty="0">
                <a:solidFill>
                  <a:srgbClr val="FF0000"/>
                </a:solidFill>
              </a:rPr>
              <a:t>1.</a:t>
            </a:r>
            <a:endParaRPr lang="zh-TW" altLang="en-US" dirty="0">
              <a:solidFill>
                <a:srgbClr val="FF0000"/>
              </a:solidFill>
            </a:endParaRPr>
          </a:p>
        </p:txBody>
      </p:sp>
      <p:sp>
        <p:nvSpPr>
          <p:cNvPr id="14" name="文字方塊 13"/>
          <p:cNvSpPr txBox="1"/>
          <p:nvPr/>
        </p:nvSpPr>
        <p:spPr>
          <a:xfrm>
            <a:off x="1834501" y="2778482"/>
            <a:ext cx="359394" cy="369332"/>
          </a:xfrm>
          <a:prstGeom prst="rect">
            <a:avLst/>
          </a:prstGeom>
          <a:noFill/>
        </p:spPr>
        <p:txBody>
          <a:bodyPr wrap="none" rtlCol="0">
            <a:spAutoFit/>
          </a:bodyPr>
          <a:lstStyle/>
          <a:p>
            <a:r>
              <a:rPr lang="en-US" altLang="zh-TW" dirty="0">
                <a:solidFill>
                  <a:srgbClr val="FF0000"/>
                </a:solidFill>
              </a:rPr>
              <a:t>2.</a:t>
            </a:r>
            <a:endParaRPr lang="zh-TW" altLang="en-US" dirty="0">
              <a:solidFill>
                <a:srgbClr val="FF0000"/>
              </a:solidFill>
            </a:endParaRPr>
          </a:p>
        </p:txBody>
      </p:sp>
      <p:sp>
        <p:nvSpPr>
          <p:cNvPr id="15" name="矩形 14"/>
          <p:cNvSpPr/>
          <p:nvPr/>
        </p:nvSpPr>
        <p:spPr>
          <a:xfrm>
            <a:off x="2123728" y="2919090"/>
            <a:ext cx="1577826" cy="154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p:cNvPicPr>
            <a:picLocks noChangeAspect="1"/>
          </p:cNvPicPr>
          <p:nvPr/>
        </p:nvPicPr>
        <p:blipFill rotWithShape="1">
          <a:blip r:embed="rId2">
            <a:extLst>
              <a:ext uri="{28A0092B-C50C-407E-A947-70E740481C1C}">
                <a14:useLocalDpi xmlns:a14="http://schemas.microsoft.com/office/drawing/2010/main" val="0"/>
              </a:ext>
            </a:extLst>
          </a:blip>
          <a:srcRect t="83250" r="68320" b="12859"/>
          <a:stretch/>
        </p:blipFill>
        <p:spPr>
          <a:xfrm>
            <a:off x="2051720" y="3897044"/>
            <a:ext cx="1569442" cy="72007"/>
          </a:xfrm>
          <a:prstGeom prst="rect">
            <a:avLst/>
          </a:prstGeom>
        </p:spPr>
      </p:pic>
      <p:pic>
        <p:nvPicPr>
          <p:cNvPr id="17" name="圖片 16"/>
          <p:cNvPicPr>
            <a:picLocks noChangeAspect="1"/>
          </p:cNvPicPr>
          <p:nvPr/>
        </p:nvPicPr>
        <p:blipFill rotWithShape="1">
          <a:blip r:embed="rId2">
            <a:extLst>
              <a:ext uri="{28A0092B-C50C-407E-A947-70E740481C1C}">
                <a14:useLocalDpi xmlns:a14="http://schemas.microsoft.com/office/drawing/2010/main" val="0"/>
              </a:ext>
            </a:extLst>
          </a:blip>
          <a:srcRect t="83250" r="68320" b="12859"/>
          <a:stretch/>
        </p:blipFill>
        <p:spPr>
          <a:xfrm>
            <a:off x="2054027" y="3940263"/>
            <a:ext cx="1569442" cy="72007"/>
          </a:xfrm>
          <a:prstGeom prst="rect">
            <a:avLst/>
          </a:prstGeom>
        </p:spPr>
      </p:pic>
    </p:spTree>
    <p:extLst>
      <p:ext uri="{BB962C8B-B14F-4D97-AF65-F5344CB8AC3E}">
        <p14:creationId xmlns:p14="http://schemas.microsoft.com/office/powerpoint/2010/main" val="2961331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擺動式工作台之使用</a:t>
            </a:r>
          </a:p>
        </p:txBody>
      </p:sp>
      <p:grpSp>
        <p:nvGrpSpPr>
          <p:cNvPr id="5" name="群組 4"/>
          <p:cNvGrpSpPr/>
          <p:nvPr/>
        </p:nvGrpSpPr>
        <p:grpSpPr>
          <a:xfrm>
            <a:off x="3710028" y="240223"/>
            <a:ext cx="2736304" cy="431800"/>
            <a:chOff x="412991" y="636487"/>
            <a:chExt cx="2752546" cy="431800"/>
          </a:xfrm>
        </p:grpSpPr>
        <p:pic>
          <p:nvPicPr>
            <p:cNvPr id="6" name="圖片 5" descr="C:\Users\m6225\Desktop\西門子操作手冊\JO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991" y="636487"/>
              <a:ext cx="431800" cy="431800"/>
            </a:xfrm>
            <a:prstGeom prst="rect">
              <a:avLst/>
            </a:prstGeom>
            <a:noFill/>
            <a:ln>
              <a:noFill/>
            </a:ln>
          </p:spPr>
        </p:pic>
        <p:sp>
          <p:nvSpPr>
            <p:cNvPr id="7" name="文字方塊 6"/>
            <p:cNvSpPr txBox="1"/>
            <p:nvPr/>
          </p:nvSpPr>
          <p:spPr>
            <a:xfrm>
              <a:off x="1724117" y="698499"/>
              <a:ext cx="1441420"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切換至手動模式</a:t>
              </a:r>
            </a:p>
          </p:txBody>
        </p:sp>
        <p:pic>
          <p:nvPicPr>
            <p:cNvPr id="8" name="圖片 7"/>
            <p:cNvPicPr>
              <a:picLocks noChangeAspect="1"/>
            </p:cNvPicPr>
            <p:nvPr/>
          </p:nvPicPr>
          <p:blipFill>
            <a:blip r:embed="rId3"/>
            <a:stretch>
              <a:fillRect/>
            </a:stretch>
          </p:blipFill>
          <p:spPr>
            <a:xfrm>
              <a:off x="1195157" y="636487"/>
              <a:ext cx="431344" cy="431344"/>
            </a:xfrm>
            <a:prstGeom prst="rect">
              <a:avLst/>
            </a:prstGeom>
          </p:spPr>
        </p:pic>
        <p:sp>
          <p:nvSpPr>
            <p:cNvPr id="9" name="加號 8"/>
            <p:cNvSpPr/>
            <p:nvPr/>
          </p:nvSpPr>
          <p:spPr>
            <a:xfrm>
              <a:off x="859033" y="722396"/>
              <a:ext cx="288032" cy="288032"/>
            </a:xfrm>
            <a:prstGeom prst="mathPlu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p:cNvSpPr txBox="1"/>
          <p:nvPr/>
        </p:nvSpPr>
        <p:spPr>
          <a:xfrm>
            <a:off x="3822684" y="763353"/>
            <a:ext cx="5141804" cy="3754874"/>
          </a:xfrm>
          <a:prstGeom prst="rect">
            <a:avLst/>
          </a:prstGeom>
          <a:noFill/>
          <a:ln>
            <a:solidFill>
              <a:schemeClr val="tx1"/>
            </a:solidFill>
          </a:ln>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各項參數選項說明</a:t>
            </a:r>
            <a:r>
              <a:rPr lang="en-US" altLang="zh-TW" sz="1400" dirty="0">
                <a:latin typeface="微軟正黑體" panose="020B0604030504040204" pitchFamily="34" charset="-120"/>
                <a:ea typeface="微軟正黑體" panose="020B0604030504040204" pitchFamily="34" charset="-120"/>
              </a:rPr>
              <a:t>:</a:t>
            </a:r>
          </a:p>
          <a:p>
            <a:r>
              <a:rPr lang="en-US" altLang="zh-TW" sz="1400" dirty="0">
                <a:latin typeface="微軟正黑體" panose="020B0604030504040204" pitchFamily="34" charset="-120"/>
                <a:ea typeface="微軟正黑體" panose="020B0604030504040204" pitchFamily="34" charset="-120"/>
              </a:rPr>
              <a:t>※TC</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lvl="1"/>
            <a:r>
              <a:rPr lang="en-US" altLang="zh-TW" sz="1400" dirty="0">
                <a:latin typeface="微軟正黑體" panose="020B0604030504040204" pitchFamily="34" charset="-120"/>
                <a:ea typeface="微軟正黑體" panose="020B0604030504040204" pitchFamily="34" charset="-120"/>
              </a:rPr>
              <a:t>0</a:t>
            </a:r>
            <a:r>
              <a:rPr lang="zh-TW" altLang="en-US" sz="1400" dirty="0">
                <a:latin typeface="微軟正黑體" panose="020B0604030504040204" pitchFamily="34" charset="-120"/>
                <a:ea typeface="微軟正黑體" panose="020B0604030504040204" pitchFamily="34" charset="-120"/>
              </a:rPr>
              <a:t>→關閉搖擺平面</a:t>
            </a:r>
            <a:endParaRPr lang="en-US" altLang="zh-TW" sz="1400" dirty="0">
              <a:latin typeface="微軟正黑體" panose="020B0604030504040204" pitchFamily="34" charset="-120"/>
              <a:ea typeface="微軟正黑體" panose="020B0604030504040204" pitchFamily="34" charset="-120"/>
            </a:endParaRPr>
          </a:p>
          <a:p>
            <a:pPr lvl="1"/>
            <a:r>
              <a:rPr lang="en-US" altLang="zh-TW" sz="1400" dirty="0">
                <a:latin typeface="微軟正黑體" panose="020B0604030504040204" pitchFamily="34" charset="-120"/>
                <a:ea typeface="微軟正黑體" panose="020B0604030504040204" pitchFamily="34" charset="-120"/>
              </a:rPr>
              <a:t>1</a:t>
            </a:r>
            <a:r>
              <a:rPr lang="zh-TW" altLang="en-US" sz="1400" dirty="0">
                <a:latin typeface="微軟正黑體" panose="020B0604030504040204" pitchFamily="34" charset="-120"/>
                <a:ea typeface="微軟正黑體" panose="020B0604030504040204" pitchFamily="34" charset="-120"/>
              </a:rPr>
              <a:t>→啟動搖擺平面 </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啟動時在</a:t>
            </a:r>
            <a:r>
              <a:rPr lang="en-US" altLang="zh-TW" sz="1400" dirty="0">
                <a:latin typeface="微軟正黑體" panose="020B0604030504040204" pitchFamily="34" charset="-120"/>
                <a:ea typeface="微軟正黑體" panose="020B0604030504040204" pitchFamily="34" charset="-120"/>
              </a:rPr>
              <a:t>G54</a:t>
            </a:r>
            <a:r>
              <a:rPr lang="zh-TW" altLang="en-US" sz="1400" dirty="0">
                <a:latin typeface="微軟正黑體" panose="020B0604030504040204" pitchFamily="34" charset="-120"/>
                <a:ea typeface="微軟正黑體" panose="020B0604030504040204" pitchFamily="34" charset="-120"/>
              </a:rPr>
              <a:t>旁會顯示          </a:t>
            </a:r>
            <a:r>
              <a:rPr lang="en-US" altLang="zh-TW" sz="1400" dirty="0">
                <a:latin typeface="微軟正黑體" panose="020B0604030504040204" pitchFamily="34" charset="-120"/>
                <a:ea typeface="微軟正黑體" panose="020B0604030504040204" pitchFamily="34" charset="-120"/>
              </a:rPr>
              <a:t>)</a:t>
            </a:r>
          </a:p>
          <a:p>
            <a:endParaRPr lang="en-US" altLang="zh-TW" sz="1400" dirty="0">
              <a:latin typeface="微軟正黑體" panose="020B0604030504040204" pitchFamily="34" charset="-120"/>
              <a:ea typeface="微軟正黑體" panose="020B0604030504040204" pitchFamily="34" charset="-120"/>
            </a:endParaRPr>
          </a:p>
          <a:p>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回退：</a:t>
            </a:r>
            <a:endParaRPr lang="en-US" altLang="zh-TW" sz="1400" dirty="0">
              <a:latin typeface="微軟正黑體" panose="020B0604030504040204" pitchFamily="34" charset="-120"/>
              <a:ea typeface="微軟正黑體" panose="020B0604030504040204" pitchFamily="34" charset="-120"/>
            </a:endParaRPr>
          </a:p>
          <a:p>
            <a:pPr lvl="1"/>
            <a:r>
              <a:rPr lang="en-US" altLang="zh-TW" sz="1400" dirty="0">
                <a:latin typeface="微軟正黑體" panose="020B0604030504040204" pitchFamily="34" charset="-120"/>
                <a:ea typeface="微軟正黑體" panose="020B0604030504040204" pitchFamily="34" charset="-120"/>
              </a:rPr>
              <a:t>Z</a:t>
            </a:r>
            <a:r>
              <a:rPr lang="zh-TW" altLang="en-US" sz="1400" dirty="0">
                <a:latin typeface="微軟正黑體" panose="020B0604030504040204" pitchFamily="34" charset="-120"/>
                <a:ea typeface="微軟正黑體" panose="020B0604030504040204" pitchFamily="34" charset="-120"/>
              </a:rPr>
              <a:t>軸→僅</a:t>
            </a:r>
            <a:r>
              <a:rPr lang="en-US" altLang="zh-TW" sz="1400" dirty="0">
                <a:latin typeface="微軟正黑體" panose="020B0604030504040204" pitchFamily="34" charset="-120"/>
                <a:ea typeface="微軟正黑體" panose="020B0604030504040204" pitchFamily="34" charset="-120"/>
              </a:rPr>
              <a:t>Z</a:t>
            </a:r>
            <a:r>
              <a:rPr lang="zh-TW" altLang="en-US" sz="1400" dirty="0">
                <a:latin typeface="微軟正黑體" panose="020B0604030504040204" pitchFamily="34" charset="-120"/>
                <a:ea typeface="微軟正黑體" panose="020B0604030504040204" pitchFamily="34" charset="-120"/>
              </a:rPr>
              <a:t>軸復歸原點後工作台即進行旋轉</a:t>
            </a:r>
            <a:endParaRPr lang="en-US" altLang="zh-TW" sz="1400" dirty="0">
              <a:latin typeface="微軟正黑體" panose="020B0604030504040204" pitchFamily="34" charset="-120"/>
              <a:ea typeface="微軟正黑體" panose="020B0604030504040204" pitchFamily="34" charset="-120"/>
            </a:endParaRPr>
          </a:p>
          <a:p>
            <a:pPr lvl="1"/>
            <a:r>
              <a:rPr lang="en-US" altLang="zh-TW" sz="1400" dirty="0">
                <a:latin typeface="微軟正黑體" panose="020B0604030504040204" pitchFamily="34" charset="-120"/>
                <a:ea typeface="微軟正黑體" panose="020B0604030504040204" pitchFamily="34" charset="-120"/>
              </a:rPr>
              <a:t>Z</a:t>
            </a: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X</a:t>
            </a: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Y</a:t>
            </a:r>
            <a:r>
              <a:rPr lang="zh-TW" altLang="en-US" sz="1400" dirty="0">
                <a:latin typeface="微軟正黑體" panose="020B0604030504040204" pitchFamily="34" charset="-120"/>
                <a:ea typeface="微軟正黑體" panose="020B0604030504040204" pitchFamily="34" charset="-120"/>
              </a:rPr>
              <a:t> →三軸皆復歸原點後工作台才進行旋轉</a:t>
            </a:r>
            <a:endParaRPr lang="en-US" altLang="zh-TW" sz="1400" dirty="0">
              <a:latin typeface="微軟正黑體" panose="020B0604030504040204" pitchFamily="34" charset="-120"/>
              <a:ea typeface="微軟正黑體" panose="020B0604030504040204" pitchFamily="34" charset="-120"/>
            </a:endParaRPr>
          </a:p>
          <a:p>
            <a:endParaRPr lang="en-US" altLang="zh-TW" sz="1400" dirty="0">
              <a:latin typeface="微軟正黑體" panose="020B0604030504040204" pitchFamily="34" charset="-120"/>
              <a:ea typeface="微軟正黑體" panose="020B0604030504040204" pitchFamily="34" charset="-120"/>
            </a:endParaRPr>
          </a:p>
          <a:p>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搖擺平面</a:t>
            </a:r>
            <a:endParaRPr lang="en-US" altLang="zh-TW" sz="1400" dirty="0">
              <a:latin typeface="微軟正黑體" panose="020B0604030504040204" pitchFamily="34" charset="-120"/>
              <a:ea typeface="微軟正黑體" panose="020B0604030504040204" pitchFamily="34" charset="-120"/>
            </a:endParaRPr>
          </a:p>
          <a:p>
            <a:pPr lvl="1"/>
            <a:r>
              <a:rPr lang="zh-TW" altLang="en-US" sz="1400" dirty="0">
                <a:latin typeface="微軟正黑體" panose="020B0604030504040204" pitchFamily="34" charset="-120"/>
                <a:ea typeface="微軟正黑體" panose="020B0604030504040204" pitchFamily="34" charset="-120"/>
              </a:rPr>
              <a:t>新增：絕對式進行工作台旋轉，即輸入</a:t>
            </a:r>
            <a:r>
              <a:rPr lang="en-US" altLang="zh-TW" sz="1400" dirty="0">
                <a:latin typeface="微軟正黑體" panose="020B0604030504040204" pitchFamily="34" charset="-120"/>
                <a:ea typeface="微軟正黑體" panose="020B0604030504040204" pitchFamily="34" charset="-120"/>
              </a:rPr>
              <a:t>30</a:t>
            </a:r>
            <a:r>
              <a:rPr lang="zh-TW" altLang="en-US" sz="1400" dirty="0">
                <a:latin typeface="微軟正黑體" panose="020B0604030504040204" pitchFamily="34" charset="-120"/>
                <a:ea typeface="微軟正黑體" panose="020B0604030504040204" pitchFamily="34" charset="-120"/>
              </a:rPr>
              <a:t>度時工作台旋轉至</a:t>
            </a:r>
            <a:r>
              <a:rPr lang="en-US" altLang="zh-TW" sz="1400" dirty="0">
                <a:latin typeface="微軟正黑體" panose="020B0604030504040204" pitchFamily="34" charset="-120"/>
                <a:ea typeface="微軟正黑體" panose="020B0604030504040204" pitchFamily="34" charset="-120"/>
              </a:rPr>
              <a:t>30</a:t>
            </a:r>
            <a:r>
              <a:rPr lang="zh-TW" altLang="en-US" sz="1400" dirty="0">
                <a:latin typeface="微軟正黑體" panose="020B0604030504040204" pitchFamily="34" charset="-120"/>
                <a:ea typeface="微軟正黑體" panose="020B0604030504040204" pitchFamily="34" charset="-120"/>
              </a:rPr>
              <a:t>度</a:t>
            </a:r>
            <a:endParaRPr lang="en-US" altLang="zh-TW" sz="1400" dirty="0">
              <a:latin typeface="微軟正黑體" panose="020B0604030504040204" pitchFamily="34" charset="-120"/>
              <a:ea typeface="微軟正黑體" panose="020B0604030504040204" pitchFamily="34" charset="-120"/>
            </a:endParaRPr>
          </a:p>
          <a:p>
            <a:pPr lvl="1"/>
            <a:r>
              <a:rPr lang="zh-TW" altLang="en-US" sz="1400" dirty="0">
                <a:latin typeface="微軟正黑體" panose="020B0604030504040204" pitchFamily="34" charset="-120"/>
                <a:ea typeface="微軟正黑體" panose="020B0604030504040204" pitchFamily="34" charset="-120"/>
              </a:rPr>
              <a:t>附加：相對式進行工作台旋轉，輸入</a:t>
            </a:r>
            <a:r>
              <a:rPr lang="en-US" altLang="zh-TW" sz="1400" dirty="0">
                <a:latin typeface="微軟正黑體" panose="020B0604030504040204" pitchFamily="34" charset="-120"/>
                <a:ea typeface="微軟正黑體" panose="020B0604030504040204" pitchFamily="34" charset="-120"/>
              </a:rPr>
              <a:t>30</a:t>
            </a:r>
            <a:r>
              <a:rPr lang="zh-TW" altLang="en-US" sz="1400" dirty="0">
                <a:latin typeface="微軟正黑體" panose="020B0604030504040204" pitchFamily="34" charset="-120"/>
                <a:ea typeface="微軟正黑體" panose="020B0604030504040204" pitchFamily="34" charset="-120"/>
              </a:rPr>
              <a:t>度時工作台會以</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  目前角度再旋轉</a:t>
            </a:r>
            <a:r>
              <a:rPr lang="en-US" altLang="zh-TW" sz="1400" dirty="0">
                <a:latin typeface="微軟正黑體" panose="020B0604030504040204" pitchFamily="34" charset="-120"/>
                <a:ea typeface="微軟正黑體" panose="020B0604030504040204" pitchFamily="34" charset="-120"/>
              </a:rPr>
              <a:t>30</a:t>
            </a:r>
            <a:r>
              <a:rPr lang="zh-TW" altLang="en-US" sz="1400" dirty="0">
                <a:latin typeface="微軟正黑體" panose="020B0604030504040204" pitchFamily="34" charset="-120"/>
                <a:ea typeface="微軟正黑體" panose="020B0604030504040204" pitchFamily="34" charset="-120"/>
              </a:rPr>
              <a:t>度</a:t>
            </a:r>
            <a:endParaRPr lang="en-US" altLang="zh-TW" sz="1400" dirty="0">
              <a:latin typeface="微軟正黑體" panose="020B0604030504040204" pitchFamily="34" charset="-120"/>
              <a:ea typeface="微軟正黑體" panose="020B0604030504040204" pitchFamily="34" charset="-120"/>
            </a:endParaRPr>
          </a:p>
          <a:p>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搖擺模式</a:t>
            </a:r>
            <a:endParaRPr lang="en-US" altLang="zh-TW" sz="1400" dirty="0">
              <a:latin typeface="微軟正黑體" panose="020B0604030504040204" pitchFamily="34" charset="-120"/>
              <a:ea typeface="微軟正黑體" panose="020B0604030504040204" pitchFamily="34" charset="-120"/>
            </a:endParaRPr>
          </a:p>
          <a:p>
            <a:pPr lvl="1"/>
            <a:r>
              <a:rPr lang="en-US" altLang="zh-TW" sz="1400" dirty="0">
                <a:latin typeface="微軟正黑體" panose="020B0604030504040204" pitchFamily="34" charset="-120"/>
                <a:ea typeface="微軟正黑體" panose="020B0604030504040204" pitchFamily="34" charset="-120"/>
              </a:rPr>
              <a:t>Axis by ax</a:t>
            </a:r>
            <a:r>
              <a:rPr lang="zh-TW" altLang="en-US" sz="1400" dirty="0">
                <a:latin typeface="微軟正黑體" panose="020B0604030504040204" pitchFamily="34" charset="-120"/>
                <a:ea typeface="微軟正黑體" panose="020B0604030504040204" pitchFamily="34" charset="-120"/>
              </a:rPr>
              <a:t>：利用</a:t>
            </a:r>
            <a:r>
              <a:rPr lang="en-US" altLang="zh-TW" sz="1400" dirty="0">
                <a:latin typeface="微軟正黑體" panose="020B0604030504040204" pitchFamily="34" charset="-120"/>
                <a:ea typeface="微軟正黑體" panose="020B0604030504040204" pitchFamily="34" charset="-120"/>
              </a:rPr>
              <a:t>X</a:t>
            </a: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Y</a:t>
            </a: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Z</a:t>
            </a:r>
            <a:r>
              <a:rPr lang="zh-TW" altLang="en-US" sz="1400" dirty="0">
                <a:latin typeface="微軟正黑體" panose="020B0604030504040204" pitchFamily="34" charset="-120"/>
                <a:ea typeface="微軟正黑體" panose="020B0604030504040204" pitchFamily="34" charset="-120"/>
              </a:rPr>
              <a:t>三座標軸來控制工作台旋轉</a:t>
            </a:r>
            <a:endParaRPr lang="en-US" altLang="zh-TW" sz="1400" dirty="0">
              <a:latin typeface="微軟正黑體" panose="020B0604030504040204" pitchFamily="34" charset="-120"/>
              <a:ea typeface="微軟正黑體" panose="020B0604030504040204" pitchFamily="34" charset="-120"/>
            </a:endParaRPr>
          </a:p>
          <a:p>
            <a:pPr lvl="1"/>
            <a:r>
              <a:rPr lang="zh-TW" altLang="en-US" sz="1400" dirty="0">
                <a:latin typeface="微軟正黑體" panose="020B0604030504040204" pitchFamily="34" charset="-120"/>
                <a:ea typeface="微軟正黑體" panose="020B0604030504040204" pitchFamily="34" charset="-120"/>
              </a:rPr>
              <a:t>直接：直接控制</a:t>
            </a:r>
            <a:r>
              <a:rPr lang="en-US" altLang="zh-TW" sz="1400" dirty="0">
                <a:latin typeface="微軟正黑體" panose="020B0604030504040204" pitchFamily="34" charset="-120"/>
                <a:ea typeface="微軟正黑體" panose="020B0604030504040204" pitchFamily="34" charset="-120"/>
              </a:rPr>
              <a:t>A</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C</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Z</a:t>
            </a:r>
            <a:r>
              <a:rPr lang="zh-TW" altLang="en-US" sz="1400" dirty="0">
                <a:latin typeface="微軟正黑體" panose="020B0604030504040204" pitchFamily="34" charset="-120"/>
                <a:ea typeface="微軟正黑體" panose="020B0604030504040204" pitchFamily="34" charset="-120"/>
              </a:rPr>
              <a:t>軸進行旋轉</a:t>
            </a:r>
            <a:endParaRPr lang="en-US" altLang="zh-TW" sz="1400" dirty="0">
              <a:latin typeface="微軟正黑體" panose="020B0604030504040204" pitchFamily="34" charset="-120"/>
              <a:ea typeface="微軟正黑體" panose="020B0604030504040204" pitchFamily="34" charset="-120"/>
            </a:endParaRPr>
          </a:p>
        </p:txBody>
      </p:sp>
      <p:grpSp>
        <p:nvGrpSpPr>
          <p:cNvPr id="19" name="群組 18"/>
          <p:cNvGrpSpPr/>
          <p:nvPr/>
        </p:nvGrpSpPr>
        <p:grpSpPr>
          <a:xfrm>
            <a:off x="731259" y="749611"/>
            <a:ext cx="2987823" cy="1446973"/>
            <a:chOff x="473894" y="2629216"/>
            <a:chExt cx="3237470" cy="1567874"/>
          </a:xfrm>
        </p:grpSpPr>
        <p:pic>
          <p:nvPicPr>
            <p:cNvPr id="3" name="圖片 2"/>
            <p:cNvPicPr>
              <a:picLocks noChangeAspect="1"/>
            </p:cNvPicPr>
            <p:nvPr/>
          </p:nvPicPr>
          <p:blipFill rotWithShape="1">
            <a:blip r:embed="rId4">
              <a:extLst>
                <a:ext uri="{28A0092B-C50C-407E-A947-70E740481C1C}">
                  <a14:useLocalDpi xmlns:a14="http://schemas.microsoft.com/office/drawing/2010/main" val="0"/>
                </a:ext>
              </a:extLst>
            </a:blip>
            <a:srcRect t="48068" r="34650" b="9576"/>
            <a:stretch/>
          </p:blipFill>
          <p:spPr>
            <a:xfrm>
              <a:off x="473894" y="2629216"/>
              <a:ext cx="3237470" cy="1567874"/>
            </a:xfrm>
            <a:prstGeom prst="rect">
              <a:avLst/>
            </a:prstGeom>
          </p:spPr>
        </p:pic>
        <p:sp>
          <p:nvSpPr>
            <p:cNvPr id="15" name="矩形 14"/>
            <p:cNvSpPr/>
            <p:nvPr/>
          </p:nvSpPr>
          <p:spPr>
            <a:xfrm>
              <a:off x="2123728" y="2919090"/>
              <a:ext cx="1577826" cy="12368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p:cNvPicPr>
              <a:picLocks noChangeAspect="1"/>
            </p:cNvPicPr>
            <p:nvPr/>
          </p:nvPicPr>
          <p:blipFill rotWithShape="1">
            <a:blip r:embed="rId4" cstate="print">
              <a:extLst>
                <a:ext uri="{28A0092B-C50C-407E-A947-70E740481C1C}">
                  <a14:useLocalDpi xmlns:a14="http://schemas.microsoft.com/office/drawing/2010/main" val="0"/>
                </a:ext>
              </a:extLst>
            </a:blip>
            <a:srcRect t="83250" r="68320" b="12859"/>
            <a:stretch/>
          </p:blipFill>
          <p:spPr>
            <a:xfrm>
              <a:off x="2165319" y="3898805"/>
              <a:ext cx="1427267" cy="65484"/>
            </a:xfrm>
            <a:prstGeom prst="rect">
              <a:avLst/>
            </a:prstGeom>
          </p:spPr>
        </p:pic>
        <p:pic>
          <p:nvPicPr>
            <p:cNvPr id="17" name="圖片 16"/>
            <p:cNvPicPr>
              <a:picLocks noChangeAspect="1"/>
            </p:cNvPicPr>
            <p:nvPr/>
          </p:nvPicPr>
          <p:blipFill rotWithShape="1">
            <a:blip r:embed="rId4" cstate="print">
              <a:extLst>
                <a:ext uri="{28A0092B-C50C-407E-A947-70E740481C1C}">
                  <a14:useLocalDpi xmlns:a14="http://schemas.microsoft.com/office/drawing/2010/main" val="0"/>
                </a:ext>
              </a:extLst>
            </a:blip>
            <a:srcRect t="83250" r="68320" b="12859"/>
            <a:stretch/>
          </p:blipFill>
          <p:spPr>
            <a:xfrm>
              <a:off x="2165319" y="3946680"/>
              <a:ext cx="1429574" cy="65590"/>
            </a:xfrm>
            <a:prstGeom prst="rect">
              <a:avLst/>
            </a:prstGeom>
          </p:spPr>
        </p:pic>
        <p:pic>
          <p:nvPicPr>
            <p:cNvPr id="4" name="圖片 3"/>
            <p:cNvPicPr>
              <a:picLocks noChangeAspect="1"/>
            </p:cNvPicPr>
            <p:nvPr/>
          </p:nvPicPr>
          <p:blipFill rotWithShape="1">
            <a:blip r:embed="rId5"/>
            <a:srcRect l="3566" t="1" b="-1"/>
            <a:stretch/>
          </p:blipFill>
          <p:spPr>
            <a:xfrm>
              <a:off x="477068" y="2644106"/>
              <a:ext cx="720080" cy="115948"/>
            </a:xfrm>
            <a:prstGeom prst="rect">
              <a:avLst/>
            </a:prstGeom>
          </p:spPr>
        </p:pic>
      </p:grpSp>
      <p:pic>
        <p:nvPicPr>
          <p:cNvPr id="18" name="圖片 17"/>
          <p:cNvPicPr>
            <a:picLocks noChangeAspect="1"/>
          </p:cNvPicPr>
          <p:nvPr/>
        </p:nvPicPr>
        <p:blipFill rotWithShape="1">
          <a:blip r:embed="rId5"/>
          <a:srcRect l="63851" t="6591" r="-1"/>
          <a:stretch/>
        </p:blipFill>
        <p:spPr>
          <a:xfrm>
            <a:off x="7617544" y="1480181"/>
            <a:ext cx="378492" cy="151864"/>
          </a:xfrm>
          <a:prstGeom prst="rect">
            <a:avLst/>
          </a:prstGeom>
        </p:spPr>
      </p:pic>
      <p:pic>
        <p:nvPicPr>
          <p:cNvPr id="20" name="圖片 19"/>
          <p:cNvPicPr>
            <a:picLocks noChangeAspect="1"/>
          </p:cNvPicPr>
          <p:nvPr/>
        </p:nvPicPr>
        <p:blipFill>
          <a:blip r:embed="rId6"/>
          <a:stretch>
            <a:fillRect/>
          </a:stretch>
        </p:blipFill>
        <p:spPr>
          <a:xfrm>
            <a:off x="1557636" y="2673717"/>
            <a:ext cx="1392469" cy="1123415"/>
          </a:xfrm>
          <a:prstGeom prst="rect">
            <a:avLst/>
          </a:prstGeom>
        </p:spPr>
      </p:pic>
      <p:pic>
        <p:nvPicPr>
          <p:cNvPr id="29" name="圖片 28"/>
          <p:cNvPicPr>
            <a:picLocks noChangeAspect="1"/>
          </p:cNvPicPr>
          <p:nvPr/>
        </p:nvPicPr>
        <p:blipFill>
          <a:blip r:embed="rId7"/>
          <a:stretch>
            <a:fillRect/>
          </a:stretch>
        </p:blipFill>
        <p:spPr>
          <a:xfrm>
            <a:off x="1557636" y="3903281"/>
            <a:ext cx="1392469" cy="1009035"/>
          </a:xfrm>
          <a:prstGeom prst="rect">
            <a:avLst/>
          </a:prstGeom>
        </p:spPr>
      </p:pic>
      <p:cxnSp>
        <p:nvCxnSpPr>
          <p:cNvPr id="35" name="肘形接點 34"/>
          <p:cNvCxnSpPr>
            <a:endCxn id="20" idx="3"/>
          </p:cNvCxnSpPr>
          <p:nvPr/>
        </p:nvCxnSpPr>
        <p:spPr>
          <a:xfrm rot="10800000">
            <a:off x="2950106" y="3235426"/>
            <a:ext cx="1333863" cy="848493"/>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H="1">
            <a:off x="2950105" y="4299942"/>
            <a:ext cx="133386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616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擺動式工作台之使用</a:t>
            </a:r>
          </a:p>
        </p:txBody>
      </p:sp>
      <p:grpSp>
        <p:nvGrpSpPr>
          <p:cNvPr id="5" name="群組 4"/>
          <p:cNvGrpSpPr/>
          <p:nvPr/>
        </p:nvGrpSpPr>
        <p:grpSpPr>
          <a:xfrm>
            <a:off x="3710028" y="240223"/>
            <a:ext cx="2736304" cy="431800"/>
            <a:chOff x="412991" y="636487"/>
            <a:chExt cx="2752546" cy="431800"/>
          </a:xfrm>
        </p:grpSpPr>
        <p:pic>
          <p:nvPicPr>
            <p:cNvPr id="6" name="圖片 5" descr="C:\Users\m6225\Desktop\西門子操作手冊\JO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991" y="636487"/>
              <a:ext cx="431800" cy="431800"/>
            </a:xfrm>
            <a:prstGeom prst="rect">
              <a:avLst/>
            </a:prstGeom>
            <a:noFill/>
            <a:ln>
              <a:noFill/>
            </a:ln>
          </p:spPr>
        </p:pic>
        <p:sp>
          <p:nvSpPr>
            <p:cNvPr id="7" name="文字方塊 6"/>
            <p:cNvSpPr txBox="1"/>
            <p:nvPr/>
          </p:nvSpPr>
          <p:spPr>
            <a:xfrm>
              <a:off x="1724117" y="698499"/>
              <a:ext cx="1441420"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切換至手動模式</a:t>
              </a:r>
            </a:p>
          </p:txBody>
        </p:sp>
        <p:pic>
          <p:nvPicPr>
            <p:cNvPr id="8" name="圖片 7"/>
            <p:cNvPicPr>
              <a:picLocks noChangeAspect="1"/>
            </p:cNvPicPr>
            <p:nvPr/>
          </p:nvPicPr>
          <p:blipFill>
            <a:blip r:embed="rId3"/>
            <a:stretch>
              <a:fillRect/>
            </a:stretch>
          </p:blipFill>
          <p:spPr>
            <a:xfrm>
              <a:off x="1195157" y="636487"/>
              <a:ext cx="431344" cy="431344"/>
            </a:xfrm>
            <a:prstGeom prst="rect">
              <a:avLst/>
            </a:prstGeom>
          </p:spPr>
        </p:pic>
        <p:sp>
          <p:nvSpPr>
            <p:cNvPr id="9" name="加號 8"/>
            <p:cNvSpPr/>
            <p:nvPr/>
          </p:nvSpPr>
          <p:spPr>
            <a:xfrm>
              <a:off x="859033" y="722396"/>
              <a:ext cx="288032" cy="288032"/>
            </a:xfrm>
            <a:prstGeom prst="mathPlu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p:cNvSpPr txBox="1"/>
          <p:nvPr/>
        </p:nvSpPr>
        <p:spPr>
          <a:xfrm>
            <a:off x="3779912" y="776549"/>
            <a:ext cx="4104456" cy="738664"/>
          </a:xfrm>
          <a:prstGeom prst="rect">
            <a:avLst/>
          </a:prstGeom>
          <a:noFill/>
          <a:ln>
            <a:solidFill>
              <a:schemeClr val="tx1"/>
            </a:solidFill>
          </a:ln>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各項參數選項說明</a:t>
            </a:r>
            <a:r>
              <a:rPr lang="en-US" altLang="zh-TW" sz="1400" dirty="0">
                <a:latin typeface="微軟正黑體" panose="020B0604030504040204" pitchFamily="34" charset="-120"/>
                <a:ea typeface="微軟正黑體" panose="020B0604030504040204" pitchFamily="34" charset="-120"/>
              </a:rPr>
              <a:t>:</a:t>
            </a:r>
          </a:p>
          <a:p>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軸順序：即三軸旋轉之先後順序。</a:t>
            </a:r>
            <a:endParaRPr lang="en-US" altLang="zh-TW" sz="1400" dirty="0">
              <a:latin typeface="微軟正黑體" panose="020B0604030504040204" pitchFamily="34" charset="-120"/>
              <a:ea typeface="微軟正黑體" panose="020B0604030504040204" pitchFamily="34" charset="-120"/>
            </a:endParaRPr>
          </a:p>
          <a:p>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刀具：進行工作台旋轉時是否啟動刀尖跟隨機能</a:t>
            </a:r>
            <a:endParaRPr lang="en-US" altLang="zh-TW" sz="1400" dirty="0">
              <a:latin typeface="微軟正黑體" panose="020B0604030504040204" pitchFamily="34" charset="-120"/>
              <a:ea typeface="微軟正黑體" panose="020B0604030504040204" pitchFamily="34" charset="-120"/>
            </a:endParaRPr>
          </a:p>
        </p:txBody>
      </p:sp>
      <p:grpSp>
        <p:nvGrpSpPr>
          <p:cNvPr id="19" name="群組 18"/>
          <p:cNvGrpSpPr/>
          <p:nvPr/>
        </p:nvGrpSpPr>
        <p:grpSpPr>
          <a:xfrm>
            <a:off x="731259" y="749611"/>
            <a:ext cx="2987823" cy="1446973"/>
            <a:chOff x="473894" y="2629216"/>
            <a:chExt cx="3237470" cy="1567874"/>
          </a:xfrm>
        </p:grpSpPr>
        <p:pic>
          <p:nvPicPr>
            <p:cNvPr id="3" name="圖片 2"/>
            <p:cNvPicPr>
              <a:picLocks noChangeAspect="1"/>
            </p:cNvPicPr>
            <p:nvPr/>
          </p:nvPicPr>
          <p:blipFill rotWithShape="1">
            <a:blip r:embed="rId4">
              <a:extLst>
                <a:ext uri="{28A0092B-C50C-407E-A947-70E740481C1C}">
                  <a14:useLocalDpi xmlns:a14="http://schemas.microsoft.com/office/drawing/2010/main" val="0"/>
                </a:ext>
              </a:extLst>
            </a:blip>
            <a:srcRect t="48068" r="34650" b="9576"/>
            <a:stretch/>
          </p:blipFill>
          <p:spPr>
            <a:xfrm>
              <a:off x="473894" y="2629216"/>
              <a:ext cx="3237470" cy="1567874"/>
            </a:xfrm>
            <a:prstGeom prst="rect">
              <a:avLst/>
            </a:prstGeom>
          </p:spPr>
        </p:pic>
        <p:sp>
          <p:nvSpPr>
            <p:cNvPr id="15" name="矩形 14"/>
            <p:cNvSpPr/>
            <p:nvPr/>
          </p:nvSpPr>
          <p:spPr>
            <a:xfrm>
              <a:off x="2123728" y="2919090"/>
              <a:ext cx="1577826" cy="12368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p:cNvPicPr>
              <a:picLocks noChangeAspect="1"/>
            </p:cNvPicPr>
            <p:nvPr/>
          </p:nvPicPr>
          <p:blipFill rotWithShape="1">
            <a:blip r:embed="rId4" cstate="print">
              <a:extLst>
                <a:ext uri="{28A0092B-C50C-407E-A947-70E740481C1C}">
                  <a14:useLocalDpi xmlns:a14="http://schemas.microsoft.com/office/drawing/2010/main" val="0"/>
                </a:ext>
              </a:extLst>
            </a:blip>
            <a:srcRect t="83250" r="68320" b="12859"/>
            <a:stretch/>
          </p:blipFill>
          <p:spPr>
            <a:xfrm>
              <a:off x="2165319" y="3898805"/>
              <a:ext cx="1427267" cy="65484"/>
            </a:xfrm>
            <a:prstGeom prst="rect">
              <a:avLst/>
            </a:prstGeom>
          </p:spPr>
        </p:pic>
        <p:pic>
          <p:nvPicPr>
            <p:cNvPr id="17" name="圖片 16"/>
            <p:cNvPicPr>
              <a:picLocks noChangeAspect="1"/>
            </p:cNvPicPr>
            <p:nvPr/>
          </p:nvPicPr>
          <p:blipFill rotWithShape="1">
            <a:blip r:embed="rId4" cstate="print">
              <a:extLst>
                <a:ext uri="{28A0092B-C50C-407E-A947-70E740481C1C}">
                  <a14:useLocalDpi xmlns:a14="http://schemas.microsoft.com/office/drawing/2010/main" val="0"/>
                </a:ext>
              </a:extLst>
            </a:blip>
            <a:srcRect t="83250" r="68320" b="12859"/>
            <a:stretch/>
          </p:blipFill>
          <p:spPr>
            <a:xfrm>
              <a:off x="2165319" y="3946680"/>
              <a:ext cx="1429574" cy="65590"/>
            </a:xfrm>
            <a:prstGeom prst="rect">
              <a:avLst/>
            </a:prstGeom>
          </p:spPr>
        </p:pic>
        <p:pic>
          <p:nvPicPr>
            <p:cNvPr id="4" name="圖片 3"/>
            <p:cNvPicPr>
              <a:picLocks noChangeAspect="1"/>
            </p:cNvPicPr>
            <p:nvPr/>
          </p:nvPicPr>
          <p:blipFill rotWithShape="1">
            <a:blip r:embed="rId5"/>
            <a:srcRect l="3566" t="1" b="-1"/>
            <a:stretch/>
          </p:blipFill>
          <p:spPr>
            <a:xfrm>
              <a:off x="477068" y="2644106"/>
              <a:ext cx="720080" cy="115948"/>
            </a:xfrm>
            <a:prstGeom prst="rect">
              <a:avLst/>
            </a:prstGeom>
          </p:spPr>
        </p:pic>
      </p:grpSp>
      <p:pic>
        <p:nvPicPr>
          <p:cNvPr id="21" name="圖片 20"/>
          <p:cNvPicPr>
            <a:picLocks noChangeAspect="1"/>
          </p:cNvPicPr>
          <p:nvPr/>
        </p:nvPicPr>
        <p:blipFill>
          <a:blip r:embed="rId6"/>
          <a:stretch>
            <a:fillRect/>
          </a:stretch>
        </p:blipFill>
        <p:spPr>
          <a:xfrm>
            <a:off x="788042" y="2274172"/>
            <a:ext cx="2870981" cy="2316249"/>
          </a:xfrm>
          <a:prstGeom prst="rect">
            <a:avLst/>
          </a:prstGeom>
        </p:spPr>
      </p:pic>
      <p:sp>
        <p:nvSpPr>
          <p:cNvPr id="23" name="文字方塊 22"/>
          <p:cNvSpPr txBox="1"/>
          <p:nvPr/>
        </p:nvSpPr>
        <p:spPr>
          <a:xfrm>
            <a:off x="3779912" y="2274172"/>
            <a:ext cx="4104456" cy="1384995"/>
          </a:xfrm>
          <a:prstGeom prst="rect">
            <a:avLst/>
          </a:prstGeom>
          <a:noFill/>
          <a:ln>
            <a:solidFill>
              <a:schemeClr val="tx1"/>
            </a:solidFill>
          </a:ln>
        </p:spPr>
        <p:txBody>
          <a:bodyPr wrap="square" rtlCol="0">
            <a:spAutoFit/>
          </a:bodyPr>
          <a:lstStyle/>
          <a:p>
            <a:pPr>
              <a:lnSpc>
                <a:spcPct val="150000"/>
              </a:lnSpc>
            </a:pPr>
            <a:r>
              <a:rPr lang="zh-TW" altLang="en-US" sz="1400" dirty="0">
                <a:latin typeface="微軟正黑體" panose="020B0604030504040204" pitchFamily="34" charset="-120"/>
                <a:ea typeface="微軟正黑體" panose="020B0604030504040204" pitchFamily="34" charset="-120"/>
              </a:rPr>
              <a:t>工作台旋轉時皆使用右手定則，即大拇指指向坐標系正方向，而其他手指方向即為旋轉之正角度，反之為負角度，如左圖所示，當大拇指朝向</a:t>
            </a:r>
            <a:r>
              <a:rPr lang="en-US" altLang="zh-TW" sz="1400" dirty="0">
                <a:latin typeface="微軟正黑體" panose="020B0604030504040204" pitchFamily="34" charset="-120"/>
                <a:ea typeface="微軟正黑體" panose="020B0604030504040204" pitchFamily="34" charset="-120"/>
              </a:rPr>
              <a:t>Z</a:t>
            </a:r>
            <a:r>
              <a:rPr lang="zh-TW" altLang="en-US" sz="1400" dirty="0">
                <a:latin typeface="微軟正黑體" panose="020B0604030504040204" pitchFamily="34" charset="-120"/>
                <a:ea typeface="微軟正黑體" panose="020B0604030504040204" pitchFamily="34" charset="-120"/>
              </a:rPr>
              <a:t>軸正方向時，正角度即逆時針算起。</a:t>
            </a:r>
            <a:endParaRPr lang="en-US" altLang="zh-TW"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7504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開機步驟</a:t>
            </a:r>
          </a:p>
        </p:txBody>
      </p:sp>
      <p:pic>
        <p:nvPicPr>
          <p:cNvPr id="11" name="圖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07705" y="2911230"/>
            <a:ext cx="2213549" cy="1246557"/>
          </a:xfrm>
          <a:prstGeom prst="rect">
            <a:avLst/>
          </a:prstGeom>
        </p:spPr>
      </p:pic>
      <p:pic>
        <p:nvPicPr>
          <p:cNvPr id="9" name="圖片 8"/>
          <p:cNvPicPr>
            <a:picLocks noChangeAspect="1"/>
          </p:cNvPicPr>
          <p:nvPr/>
        </p:nvPicPr>
        <p:blipFill rotWithShape="1">
          <a:blip r:embed="rId3" cstate="print">
            <a:extLst>
              <a:ext uri="{28A0092B-C50C-407E-A947-70E740481C1C}">
                <a14:useLocalDpi xmlns:a14="http://schemas.microsoft.com/office/drawing/2010/main" val="0"/>
              </a:ext>
            </a:extLst>
          </a:blip>
          <a:srcRect l="15400" t="28050" r="22000" b="8043"/>
          <a:stretch/>
        </p:blipFill>
        <p:spPr>
          <a:xfrm rot="5400000">
            <a:off x="1113850" y="811325"/>
            <a:ext cx="1775375" cy="1020672"/>
          </a:xfrm>
          <a:prstGeom prst="rect">
            <a:avLst/>
          </a:prstGeom>
        </p:spPr>
      </p:pic>
      <p:pic>
        <p:nvPicPr>
          <p:cNvPr id="10" name="圖片 9"/>
          <p:cNvPicPr>
            <a:picLocks noChangeAspect="1"/>
          </p:cNvPicPr>
          <p:nvPr/>
        </p:nvPicPr>
        <p:blipFill rotWithShape="1">
          <a:blip r:embed="rId4" cstate="print">
            <a:extLst>
              <a:ext uri="{28A0092B-C50C-407E-A947-70E740481C1C}">
                <a14:useLocalDpi xmlns:a14="http://schemas.microsoft.com/office/drawing/2010/main" val="0"/>
              </a:ext>
            </a:extLst>
          </a:blip>
          <a:srcRect l="36400" t="23938" r="35050" b="18884"/>
          <a:stretch/>
        </p:blipFill>
        <p:spPr>
          <a:xfrm rot="5400000">
            <a:off x="2611376" y="817536"/>
            <a:ext cx="893978" cy="1008250"/>
          </a:xfrm>
          <a:prstGeom prst="rect">
            <a:avLst/>
          </a:prstGeom>
        </p:spPr>
      </p:pic>
      <p:sp>
        <p:nvSpPr>
          <p:cNvPr id="15" name="文字方塊 14"/>
          <p:cNvSpPr txBox="1"/>
          <p:nvPr/>
        </p:nvSpPr>
        <p:spPr>
          <a:xfrm>
            <a:off x="3604856" y="1136995"/>
            <a:ext cx="4912814" cy="369332"/>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將手輪及操作面板上的緊急開關旋轉至彈起</a:t>
            </a:r>
          </a:p>
        </p:txBody>
      </p:sp>
      <p:sp>
        <p:nvSpPr>
          <p:cNvPr id="2" name="矩形 1"/>
          <p:cNvSpPr/>
          <p:nvPr/>
        </p:nvSpPr>
        <p:spPr>
          <a:xfrm>
            <a:off x="1763688" y="2512442"/>
            <a:ext cx="648072"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1763688" y="3795886"/>
            <a:ext cx="57606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1188317" y="2543800"/>
            <a:ext cx="359394" cy="369332"/>
          </a:xfrm>
          <a:prstGeom prst="rect">
            <a:avLst/>
          </a:prstGeom>
          <a:noFill/>
        </p:spPr>
        <p:txBody>
          <a:bodyPr wrap="none" rtlCol="0">
            <a:spAutoFit/>
          </a:bodyPr>
          <a:lstStyle/>
          <a:p>
            <a:r>
              <a:rPr lang="en-US" altLang="zh-TW" dirty="0">
                <a:solidFill>
                  <a:srgbClr val="FF0000"/>
                </a:solidFill>
              </a:rPr>
              <a:t>1.</a:t>
            </a:r>
            <a:endParaRPr lang="zh-TW" altLang="en-US" dirty="0">
              <a:solidFill>
                <a:srgbClr val="FF0000"/>
              </a:solidFill>
            </a:endParaRPr>
          </a:p>
        </p:txBody>
      </p:sp>
      <p:sp>
        <p:nvSpPr>
          <p:cNvPr id="17" name="文字方塊 16"/>
          <p:cNvSpPr txBox="1"/>
          <p:nvPr/>
        </p:nvSpPr>
        <p:spPr>
          <a:xfrm>
            <a:off x="1173285" y="3858602"/>
            <a:ext cx="359394" cy="369332"/>
          </a:xfrm>
          <a:prstGeom prst="rect">
            <a:avLst/>
          </a:prstGeom>
          <a:noFill/>
        </p:spPr>
        <p:txBody>
          <a:bodyPr wrap="none" rtlCol="0">
            <a:spAutoFit/>
          </a:bodyPr>
          <a:lstStyle/>
          <a:p>
            <a:r>
              <a:rPr lang="en-US" altLang="zh-TW" dirty="0">
                <a:solidFill>
                  <a:srgbClr val="FF0000"/>
                </a:solidFill>
              </a:rPr>
              <a:t>2.</a:t>
            </a:r>
            <a:endParaRPr lang="zh-TW" altLang="en-US" dirty="0">
              <a:solidFill>
                <a:srgbClr val="FF0000"/>
              </a:solidFill>
            </a:endParaRPr>
          </a:p>
        </p:txBody>
      </p:sp>
      <p:sp>
        <p:nvSpPr>
          <p:cNvPr id="18" name="文字方塊 17"/>
          <p:cNvSpPr txBox="1"/>
          <p:nvPr/>
        </p:nvSpPr>
        <p:spPr>
          <a:xfrm>
            <a:off x="2843808" y="2540858"/>
            <a:ext cx="5328592" cy="923330"/>
          </a:xfrm>
          <a:prstGeom prst="rect">
            <a:avLst/>
          </a:prstGeom>
          <a:noFill/>
          <a:ln>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先長按　　　約</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秒鐘後再按下　　  </a:t>
            </a:r>
            <a:r>
              <a:rPr lang="en-US" altLang="zh-TW" dirty="0">
                <a:latin typeface="微軟正黑體" panose="020B0604030504040204" pitchFamily="34" charset="-120"/>
                <a:ea typeface="微軟正黑體" panose="020B0604030504040204" pitchFamily="34" charset="-120"/>
              </a:rPr>
              <a:t>Ready</a:t>
            </a:r>
            <a:r>
              <a:rPr lang="zh-TW" altLang="en-US" dirty="0">
                <a:latin typeface="微軟正黑體" panose="020B0604030504040204" pitchFamily="34" charset="-120"/>
                <a:ea typeface="微軟正黑體" panose="020B0604030504040204" pitchFamily="34" charset="-120"/>
              </a:rPr>
              <a:t>鍵等待一約</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秒鐘機器即準備完成。</a:t>
            </a:r>
          </a:p>
        </p:txBody>
      </p:sp>
      <p:pic>
        <p:nvPicPr>
          <p:cNvPr id="6" name="圖片 5"/>
          <p:cNvPicPr>
            <a:picLocks noChangeAspect="1"/>
          </p:cNvPicPr>
          <p:nvPr/>
        </p:nvPicPr>
        <p:blipFill>
          <a:blip r:embed="rId5"/>
          <a:stretch>
            <a:fillRect/>
          </a:stretch>
        </p:blipFill>
        <p:spPr>
          <a:xfrm>
            <a:off x="3720604" y="2604125"/>
            <a:ext cx="497706" cy="399673"/>
          </a:xfrm>
          <a:prstGeom prst="rect">
            <a:avLst/>
          </a:prstGeom>
        </p:spPr>
      </p:pic>
      <p:pic>
        <p:nvPicPr>
          <p:cNvPr id="8" name="圖片 7"/>
          <p:cNvPicPr>
            <a:picLocks noChangeAspect="1"/>
          </p:cNvPicPr>
          <p:nvPr/>
        </p:nvPicPr>
        <p:blipFill>
          <a:blip r:embed="rId6"/>
          <a:stretch>
            <a:fillRect/>
          </a:stretch>
        </p:blipFill>
        <p:spPr>
          <a:xfrm>
            <a:off x="6073963" y="2603299"/>
            <a:ext cx="485039" cy="396850"/>
          </a:xfrm>
          <a:prstGeom prst="rect">
            <a:avLst/>
          </a:prstGeom>
        </p:spPr>
      </p:pic>
      <p:sp>
        <p:nvSpPr>
          <p:cNvPr id="19" name="文字方塊 18"/>
          <p:cNvSpPr txBox="1"/>
          <p:nvPr/>
        </p:nvSpPr>
        <p:spPr>
          <a:xfrm>
            <a:off x="2852688" y="3581603"/>
            <a:ext cx="5328592" cy="923330"/>
          </a:xfrm>
          <a:prstGeom prst="rect">
            <a:avLst/>
          </a:prstGeom>
          <a:ln>
            <a:prstDash val="lgDash"/>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若上述步驟無法完成準備，則長按　　 鈕約</a:t>
            </a:r>
            <a:r>
              <a:rPr lang="en-US" altLang="zh-TW" dirty="0">
                <a:latin typeface="微軟正黑體" panose="020B0604030504040204" pitchFamily="34" charset="-120"/>
                <a:ea typeface="微軟正黑體" panose="020B0604030504040204" pitchFamily="34" charset="-120"/>
              </a:rPr>
              <a:t>3~5</a:t>
            </a:r>
            <a:r>
              <a:rPr lang="zh-TW" altLang="en-US" dirty="0">
                <a:latin typeface="微軟正黑體" panose="020B0604030504040204" pitchFamily="34" charset="-120"/>
                <a:ea typeface="微軟正黑體" panose="020B0604030504040204" pitchFamily="34" charset="-120"/>
              </a:rPr>
              <a:t>秒待燈號亮起即準備完成。</a:t>
            </a:r>
          </a:p>
        </p:txBody>
      </p:sp>
      <p:pic>
        <p:nvPicPr>
          <p:cNvPr id="20" name="圖片 19"/>
          <p:cNvPicPr>
            <a:picLocks noChangeAspect="1"/>
          </p:cNvPicPr>
          <p:nvPr/>
        </p:nvPicPr>
        <p:blipFill>
          <a:blip r:embed="rId6"/>
          <a:stretch>
            <a:fillRect/>
          </a:stretch>
        </p:blipFill>
        <p:spPr>
          <a:xfrm>
            <a:off x="6372200" y="3660177"/>
            <a:ext cx="485039" cy="396850"/>
          </a:xfrm>
          <a:prstGeom prst="rect">
            <a:avLst/>
          </a:prstGeom>
        </p:spPr>
      </p:pic>
    </p:spTree>
    <p:extLst>
      <p:ext uri="{BB962C8B-B14F-4D97-AF65-F5344CB8AC3E}">
        <p14:creationId xmlns:p14="http://schemas.microsoft.com/office/powerpoint/2010/main" val="4166006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刀長量測器操作</a:t>
            </a:r>
            <a:endParaRPr lang="en-US" altLang="zh-TW" dirty="0"/>
          </a:p>
        </p:txBody>
      </p:sp>
      <p:pic>
        <p:nvPicPr>
          <p:cNvPr id="2" name="內容版面配置區 1"/>
          <p:cNvPicPr>
            <a:picLocks noGrp="1" noChangeAspect="1"/>
          </p:cNvPicPr>
          <p:nvPr>
            <p:ph sz="quarter" idx="12"/>
          </p:nvPr>
        </p:nvPicPr>
        <p:blipFill rotWithShape="1">
          <a:blip r:embed="rId2">
            <a:extLst>
              <a:ext uri="{28A0092B-C50C-407E-A947-70E740481C1C}">
                <a14:useLocalDpi xmlns:a14="http://schemas.microsoft.com/office/drawing/2010/main" val="0"/>
              </a:ext>
            </a:extLst>
          </a:blip>
          <a:srcRect t="7409"/>
          <a:stretch/>
        </p:blipFill>
        <p:spPr>
          <a:xfrm>
            <a:off x="1473697" y="987574"/>
            <a:ext cx="6552728" cy="3411169"/>
          </a:xfrm>
        </p:spPr>
      </p:pic>
      <p:pic>
        <p:nvPicPr>
          <p:cNvPr id="6" name="內容版面配置區 1"/>
          <p:cNvPicPr>
            <a:picLocks noChangeAspect="1"/>
          </p:cNvPicPr>
          <p:nvPr/>
        </p:nvPicPr>
        <p:blipFill rotWithShape="1">
          <a:blip r:embed="rId3"/>
          <a:srcRect l="5771" t="52743" r="65374" b="3304"/>
          <a:stretch/>
        </p:blipFill>
        <p:spPr>
          <a:xfrm>
            <a:off x="2123728" y="504867"/>
            <a:ext cx="360041" cy="360040"/>
          </a:xfrm>
          <a:prstGeom prst="rect">
            <a:avLst/>
          </a:prstGeom>
        </p:spPr>
      </p:pic>
      <p:sp>
        <p:nvSpPr>
          <p:cNvPr id="3" name="文字方塊 2"/>
          <p:cNvSpPr txBox="1"/>
          <p:nvPr/>
        </p:nvSpPr>
        <p:spPr>
          <a:xfrm>
            <a:off x="1547664" y="500818"/>
            <a:ext cx="6478761" cy="369332"/>
          </a:xfrm>
          <a:prstGeom prst="rect">
            <a:avLst/>
          </a:prstGeom>
          <a:noFill/>
        </p:spPr>
        <p:txBody>
          <a:bodyPr wrap="none" rtlCol="0">
            <a:spAutoFit/>
          </a:bodyPr>
          <a:lstStyle/>
          <a:p>
            <a:r>
              <a:rPr lang="zh-TW" altLang="en-US" dirty="0">
                <a:latin typeface="微軟正黑體" panose="020B0604030504040204" pitchFamily="34" charset="-120"/>
                <a:ea typeface="微軟正黑體" panose="020B0604030504040204" pitchFamily="34" charset="-120"/>
              </a:rPr>
              <a:t>按下</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進入此畫面，依照工件→</a:t>
            </a:r>
            <a:r>
              <a:rPr lang="en-US" altLang="zh-TW" dirty="0">
                <a:latin typeface="微軟正黑體" panose="020B0604030504040204" pitchFamily="34" charset="-120"/>
                <a:ea typeface="微軟正黑體" panose="020B0604030504040204" pitchFamily="34" charset="-120"/>
              </a:rPr>
              <a:t>LTS_TEST</a:t>
            </a:r>
            <a:r>
              <a:rPr lang="zh-TW" altLang="en-US" dirty="0">
                <a:latin typeface="微軟正黑體" panose="020B0604030504040204" pitchFamily="34" charset="-120"/>
                <a:ea typeface="微軟正黑體" panose="020B0604030504040204" pitchFamily="34" charset="-120"/>
              </a:rPr>
              <a:t>路徑找出下列程式</a:t>
            </a:r>
          </a:p>
        </p:txBody>
      </p:sp>
      <p:cxnSp>
        <p:nvCxnSpPr>
          <p:cNvPr id="7" name="直線接點 6"/>
          <p:cNvCxnSpPr/>
          <p:nvPr/>
        </p:nvCxnSpPr>
        <p:spPr>
          <a:xfrm flipH="1">
            <a:off x="2189604" y="2355726"/>
            <a:ext cx="222156" cy="23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2411760" y="2171060"/>
            <a:ext cx="1440160" cy="307777"/>
          </a:xfrm>
          <a:prstGeom prst="rect">
            <a:avLst/>
          </a:prstGeom>
          <a:noFill/>
          <a:ln w="19050">
            <a:solidFill>
              <a:srgbClr val="FF0000"/>
            </a:solidFill>
          </a:ln>
        </p:spPr>
        <p:txBody>
          <a:bodyPr wrap="square" rtlCol="0">
            <a:spAutoFit/>
          </a:bodyPr>
          <a:lstStyle/>
          <a:p>
            <a:pPr algn="ctr"/>
            <a:r>
              <a:rPr lang="zh-TW" altLang="en-US" sz="1400" b="1" dirty="0">
                <a:latin typeface="微軟正黑體" panose="020B0604030504040204" pitchFamily="34" charset="-120"/>
                <a:ea typeface="微軟正黑體" panose="020B0604030504040204" pitchFamily="34" charset="-120"/>
              </a:rPr>
              <a:t>主要量測副程式</a:t>
            </a:r>
          </a:p>
        </p:txBody>
      </p:sp>
      <p:cxnSp>
        <p:nvCxnSpPr>
          <p:cNvPr id="10" name="直線接點 9"/>
          <p:cNvCxnSpPr>
            <a:stCxn id="11" idx="1"/>
            <a:endCxn id="26" idx="3"/>
          </p:cNvCxnSpPr>
          <p:nvPr/>
        </p:nvCxnSpPr>
        <p:spPr>
          <a:xfrm flipH="1">
            <a:off x="2189604" y="2663503"/>
            <a:ext cx="222156" cy="1160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411760" y="2509614"/>
            <a:ext cx="1440160" cy="307777"/>
          </a:xfrm>
          <a:prstGeom prst="rect">
            <a:avLst/>
          </a:prstGeom>
          <a:noFill/>
          <a:ln w="19050">
            <a:solidFill>
              <a:srgbClr val="FF0000"/>
            </a:solidFill>
          </a:ln>
        </p:spPr>
        <p:txBody>
          <a:bodyPr wrap="square" rtlCol="0">
            <a:spAutoFit/>
          </a:bodyPr>
          <a:lstStyle/>
          <a:p>
            <a:pPr algn="ctr"/>
            <a:r>
              <a:rPr lang="zh-TW" altLang="en-US" sz="1400" b="1" dirty="0">
                <a:latin typeface="微軟正黑體" panose="020B0604030504040204" pitchFamily="34" charset="-120"/>
                <a:ea typeface="微軟正黑體" panose="020B0604030504040204" pitchFamily="34" charset="-120"/>
              </a:rPr>
              <a:t>自動量測主程式</a:t>
            </a:r>
          </a:p>
        </p:txBody>
      </p:sp>
      <p:cxnSp>
        <p:nvCxnSpPr>
          <p:cNvPr id="13" name="直線接點 12"/>
          <p:cNvCxnSpPr>
            <a:stCxn id="14" idx="1"/>
            <a:endCxn id="27" idx="3"/>
          </p:cNvCxnSpPr>
          <p:nvPr/>
        </p:nvCxnSpPr>
        <p:spPr>
          <a:xfrm flipH="1" flipV="1">
            <a:off x="2530552" y="2931790"/>
            <a:ext cx="231278" cy="702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761830" y="2848168"/>
            <a:ext cx="1440160" cy="307777"/>
          </a:xfrm>
          <a:prstGeom prst="rect">
            <a:avLst/>
          </a:prstGeom>
          <a:noFill/>
          <a:ln w="19050">
            <a:solidFill>
              <a:srgbClr val="FF0000"/>
            </a:solidFill>
          </a:ln>
        </p:spPr>
        <p:txBody>
          <a:bodyPr wrap="square" rtlCol="0">
            <a:spAutoFit/>
          </a:bodyPr>
          <a:lstStyle/>
          <a:p>
            <a:r>
              <a:rPr lang="zh-TW" altLang="en-US" sz="1400" b="1" dirty="0">
                <a:latin typeface="微軟正黑體" panose="020B0604030504040204" pitchFamily="34" charset="-120"/>
                <a:ea typeface="微軟正黑體" panose="020B0604030504040204" pitchFamily="34" charset="-120"/>
              </a:rPr>
              <a:t>手動量測主程式</a:t>
            </a:r>
          </a:p>
        </p:txBody>
      </p:sp>
      <p:sp>
        <p:nvSpPr>
          <p:cNvPr id="25" name="矩形 24"/>
          <p:cNvSpPr/>
          <p:nvPr/>
        </p:nvSpPr>
        <p:spPr>
          <a:xfrm>
            <a:off x="1763688" y="2269322"/>
            <a:ext cx="425916" cy="1728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1763688" y="2693158"/>
            <a:ext cx="425916" cy="1728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1746515" y="2845386"/>
            <a:ext cx="784037" cy="1728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9151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刀長量測器操作</a:t>
            </a:r>
            <a:endParaRPr lang="en-US" altLang="zh-TW" dirty="0"/>
          </a:p>
        </p:txBody>
      </p:sp>
      <p:pic>
        <p:nvPicPr>
          <p:cNvPr id="2" name="內容版面配置區 1"/>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72793" y="1059582"/>
            <a:ext cx="6147683" cy="3456384"/>
          </a:xfrm>
        </p:spPr>
      </p:pic>
      <p:sp>
        <p:nvSpPr>
          <p:cNvPr id="6" name="文字方塊 5"/>
          <p:cNvSpPr txBox="1"/>
          <p:nvPr/>
        </p:nvSpPr>
        <p:spPr>
          <a:xfrm>
            <a:off x="1996234" y="544246"/>
            <a:ext cx="2488182"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先開啟</a:t>
            </a:r>
            <a:r>
              <a:rPr lang="en-US" altLang="zh-TW" sz="1400" dirty="0">
                <a:latin typeface="微軟正黑體" panose="020B0604030504040204" pitchFamily="34" charset="-120"/>
                <a:ea typeface="微軟正黑體" panose="020B0604030504040204" pitchFamily="34" charset="-120"/>
              </a:rPr>
              <a:t>L9921</a:t>
            </a:r>
            <a:r>
              <a:rPr lang="zh-TW" altLang="en-US" sz="1400" dirty="0">
                <a:latin typeface="微軟正黑體" panose="020B0604030504040204" pitchFamily="34" charset="-120"/>
                <a:ea typeface="微軟正黑體" panose="020B0604030504040204" pitchFamily="34" charset="-120"/>
              </a:rPr>
              <a:t>副程式修改變數</a:t>
            </a:r>
          </a:p>
        </p:txBody>
      </p:sp>
      <p:cxnSp>
        <p:nvCxnSpPr>
          <p:cNvPr id="7" name="直線接點 6"/>
          <p:cNvCxnSpPr>
            <a:endCxn id="8" idx="1"/>
          </p:cNvCxnSpPr>
          <p:nvPr/>
        </p:nvCxnSpPr>
        <p:spPr>
          <a:xfrm flipV="1">
            <a:off x="2461798" y="2324595"/>
            <a:ext cx="648072" cy="1341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3109870" y="2170706"/>
            <a:ext cx="1872208" cy="307777"/>
          </a:xfrm>
          <a:prstGeom prst="rect">
            <a:avLst/>
          </a:prstGeom>
          <a:noFill/>
          <a:ln w="19050">
            <a:solidFill>
              <a:srgbClr val="FF0000"/>
            </a:solidFill>
          </a:ln>
        </p:spPr>
        <p:txBody>
          <a:bodyPr wrap="square" rtlCol="0">
            <a:spAutoFit/>
          </a:bodyPr>
          <a:lstStyle/>
          <a:p>
            <a:pPr algn="ctr"/>
            <a:r>
              <a:rPr lang="zh-TW" altLang="en-US" sz="1400" b="1" dirty="0">
                <a:latin typeface="微軟正黑體" panose="020B0604030504040204" pitchFamily="34" charset="-120"/>
                <a:ea typeface="微軟正黑體" panose="020B0604030504040204" pitchFamily="34" charset="-120"/>
              </a:rPr>
              <a:t>量測開始點</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機械座標</a:t>
            </a:r>
            <a:r>
              <a:rPr lang="en-US" altLang="zh-TW" sz="1400" b="1" dirty="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p:txBody>
      </p:sp>
      <p:cxnSp>
        <p:nvCxnSpPr>
          <p:cNvPr id="12" name="直線接點 11"/>
          <p:cNvCxnSpPr>
            <a:endCxn id="13" idx="1"/>
          </p:cNvCxnSpPr>
          <p:nvPr/>
        </p:nvCxnSpPr>
        <p:spPr>
          <a:xfrm>
            <a:off x="2520245" y="2599397"/>
            <a:ext cx="720080" cy="670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3240325" y="2512530"/>
            <a:ext cx="1872208" cy="307777"/>
          </a:xfrm>
          <a:prstGeom prst="rect">
            <a:avLst/>
          </a:prstGeom>
          <a:noFill/>
          <a:ln w="19050">
            <a:solidFill>
              <a:srgbClr val="FF0000"/>
            </a:solidFill>
          </a:ln>
        </p:spPr>
        <p:txBody>
          <a:bodyPr wrap="square" rtlCol="0">
            <a:spAutoFit/>
          </a:bodyPr>
          <a:lstStyle/>
          <a:p>
            <a:pPr algn="ctr"/>
            <a:r>
              <a:rPr lang="zh-TW" altLang="en-US" sz="1400" b="1" dirty="0">
                <a:latin typeface="微軟正黑體" panose="020B0604030504040204" pitchFamily="34" charset="-120"/>
                <a:ea typeface="微軟正黑體" panose="020B0604030504040204" pitchFamily="34" charset="-120"/>
              </a:rPr>
              <a:t>量測結束點</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機械座標</a:t>
            </a:r>
            <a:r>
              <a:rPr lang="en-US" altLang="zh-TW" sz="1400" b="1" dirty="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6565479" y="1059582"/>
            <a:ext cx="2516933" cy="3647152"/>
          </a:xfrm>
          <a:prstGeom prst="rect">
            <a:avLst/>
          </a:prstGeom>
          <a:noFill/>
          <a:ln>
            <a:solidFill>
              <a:schemeClr val="tx1"/>
            </a:solidFill>
          </a:ln>
        </p:spPr>
        <p:txBody>
          <a:bodyPr wrap="square" rtlCol="0">
            <a:spAutoFit/>
          </a:bodyPr>
          <a:lstStyle/>
          <a:p>
            <a:pPr>
              <a:lnSpc>
                <a:spcPct val="150000"/>
              </a:lnSpc>
            </a:pPr>
            <a:r>
              <a:rPr lang="zh-TW" altLang="en-US" sz="1400" dirty="0">
                <a:latin typeface="微軟正黑體" panose="020B0604030504040204" pitchFamily="34" charset="-120"/>
                <a:ea typeface="微軟正黑體" panose="020B0604030504040204" pitchFamily="34" charset="-120"/>
              </a:rPr>
              <a:t>假設</a:t>
            </a:r>
            <a:r>
              <a:rPr lang="en-US" altLang="zh-TW" sz="1400" dirty="0">
                <a:latin typeface="微軟正黑體" panose="020B0604030504040204" pitchFamily="34" charset="-120"/>
                <a:ea typeface="微軟正黑體" panose="020B0604030504040204" pitchFamily="34" charset="-120"/>
              </a:rPr>
              <a:t>R2</a:t>
            </a:r>
            <a:r>
              <a:rPr lang="zh-TW" altLang="en-US" sz="1400" dirty="0">
                <a:latin typeface="微軟正黑體" panose="020B0604030504040204" pitchFamily="34" charset="-120"/>
                <a:ea typeface="微軟正黑體" panose="020B0604030504040204" pitchFamily="34" charset="-120"/>
              </a:rPr>
              <a:t>設定為</a:t>
            </a:r>
            <a:r>
              <a:rPr lang="en-US" altLang="zh-TW" sz="1400" dirty="0">
                <a:latin typeface="微軟正黑體" panose="020B0604030504040204" pitchFamily="34" charset="-120"/>
                <a:ea typeface="微軟正黑體" panose="020B0604030504040204" pitchFamily="34" charset="-120"/>
              </a:rPr>
              <a:t>100</a:t>
            </a:r>
          </a:p>
          <a:p>
            <a:pPr>
              <a:lnSpc>
                <a:spcPct val="150000"/>
              </a:lnSpc>
            </a:pPr>
            <a:r>
              <a:rPr lang="en-US" altLang="zh-TW" sz="1400" dirty="0">
                <a:latin typeface="微軟正黑體" panose="020B0604030504040204" pitchFamily="34" charset="-120"/>
                <a:ea typeface="微軟正黑體" panose="020B0604030504040204" pitchFamily="34" charset="-120"/>
              </a:rPr>
              <a:t>R4</a:t>
            </a:r>
            <a:r>
              <a:rPr lang="zh-TW" altLang="en-US" sz="1400" dirty="0">
                <a:latin typeface="微軟正黑體" panose="020B0604030504040204" pitchFamily="34" charset="-120"/>
                <a:ea typeface="微軟正黑體" panose="020B0604030504040204" pitchFamily="34" charset="-120"/>
              </a:rPr>
              <a:t>設定為</a:t>
            </a:r>
            <a:r>
              <a:rPr lang="en-US" altLang="zh-TW" sz="1400" dirty="0">
                <a:latin typeface="微軟正黑體" panose="020B0604030504040204" pitchFamily="34" charset="-120"/>
                <a:ea typeface="微軟正黑體" panose="020B0604030504040204" pitchFamily="34" charset="-120"/>
              </a:rPr>
              <a:t>290</a:t>
            </a:r>
          </a:p>
          <a:p>
            <a:pPr>
              <a:lnSpc>
                <a:spcPct val="150000"/>
              </a:lnSpc>
            </a:pPr>
            <a:r>
              <a:rPr lang="zh-TW" altLang="en-US" sz="1400" dirty="0">
                <a:latin typeface="微軟正黑體" panose="020B0604030504040204" pitchFamily="34" charset="-120"/>
                <a:ea typeface="微軟正黑體" panose="020B0604030504040204" pitchFamily="34" charset="-120"/>
              </a:rPr>
              <a:t>執行量測程式時會先用</a:t>
            </a:r>
            <a:r>
              <a:rPr lang="en-US" altLang="zh-TW" sz="1400" dirty="0">
                <a:latin typeface="微軟正黑體" panose="020B0604030504040204" pitchFamily="34" charset="-120"/>
                <a:ea typeface="微軟正黑體" panose="020B0604030504040204" pitchFamily="34" charset="-120"/>
              </a:rPr>
              <a:t>F5000</a:t>
            </a:r>
            <a:r>
              <a:rPr lang="zh-TW" altLang="en-US" sz="1400" dirty="0">
                <a:latin typeface="微軟正黑體" panose="020B0604030504040204" pitchFamily="34" charset="-120"/>
                <a:ea typeface="微軟正黑體" panose="020B0604030504040204" pitchFamily="34" charset="-120"/>
              </a:rPr>
              <a:t>的速度走到機械座標</a:t>
            </a:r>
            <a:r>
              <a:rPr lang="en-US" altLang="zh-TW" sz="1400" dirty="0">
                <a:latin typeface="微軟正黑體" panose="020B0604030504040204" pitchFamily="34" charset="-120"/>
                <a:ea typeface="微軟正黑體" panose="020B0604030504040204" pitchFamily="34" charset="-120"/>
              </a:rPr>
              <a:t>Z-100</a:t>
            </a:r>
            <a:r>
              <a:rPr lang="zh-TW" altLang="en-US" sz="1400" dirty="0">
                <a:latin typeface="微軟正黑體" panose="020B0604030504040204" pitchFamily="34" charset="-120"/>
                <a:ea typeface="微軟正黑體" panose="020B0604030504040204" pitchFamily="34" charset="-120"/>
              </a:rPr>
              <a:t>的位置後再換成</a:t>
            </a:r>
            <a:r>
              <a:rPr lang="en-US" altLang="zh-TW" sz="1400" dirty="0">
                <a:latin typeface="微軟正黑體" panose="020B0604030504040204" pitchFamily="34" charset="-120"/>
                <a:ea typeface="微軟正黑體" panose="020B0604030504040204" pitchFamily="34" charset="-120"/>
              </a:rPr>
              <a:t>F1000</a:t>
            </a:r>
            <a:r>
              <a:rPr lang="zh-TW" altLang="en-US" sz="1400" dirty="0">
                <a:latin typeface="微軟正黑體" panose="020B0604030504040204" pitchFamily="34" charset="-120"/>
                <a:ea typeface="微軟正黑體" panose="020B0604030504040204" pitchFamily="34" charset="-120"/>
              </a:rPr>
              <a:t>的速度前進至</a:t>
            </a:r>
            <a:r>
              <a:rPr lang="en-US" altLang="zh-TW" sz="1400" dirty="0">
                <a:latin typeface="微軟正黑體" panose="020B0604030504040204" pitchFamily="34" charset="-120"/>
                <a:ea typeface="微軟正黑體" panose="020B0604030504040204" pitchFamily="34" charset="-120"/>
              </a:rPr>
              <a:t>Z-290</a:t>
            </a:r>
          </a:p>
          <a:p>
            <a:pPr>
              <a:lnSpc>
                <a:spcPct val="150000"/>
              </a:lnSpc>
            </a:pPr>
            <a:r>
              <a:rPr lang="zh-TW" altLang="en-US" sz="1400" dirty="0">
                <a:latin typeface="微軟正黑體" panose="020B0604030504040204" pitchFamily="34" charset="-120"/>
                <a:ea typeface="微軟正黑體" panose="020B0604030504040204" pitchFamily="34" charset="-120"/>
              </a:rPr>
              <a:t>在前進到</a:t>
            </a:r>
            <a:r>
              <a:rPr lang="en-US" altLang="zh-TW" sz="1400" dirty="0">
                <a:latin typeface="微軟正黑體" panose="020B0604030504040204" pitchFamily="34" charset="-120"/>
                <a:ea typeface="微軟正黑體" panose="020B0604030504040204" pitchFamily="34" charset="-120"/>
              </a:rPr>
              <a:t>Z-290</a:t>
            </a:r>
            <a:r>
              <a:rPr lang="zh-TW" altLang="en-US" sz="1400" dirty="0">
                <a:latin typeface="微軟正黑體" panose="020B0604030504040204" pitchFamily="34" charset="-120"/>
                <a:ea typeface="微軟正黑體" panose="020B0604030504040204" pitchFamily="34" charset="-120"/>
              </a:rPr>
              <a:t>之前若刀尖碰到刀長量測器並觸發訊號時即停止</a:t>
            </a:r>
            <a:r>
              <a:rPr lang="en-US" altLang="zh-TW" sz="1400" dirty="0">
                <a:latin typeface="微軟正黑體" panose="020B0604030504040204" pitchFamily="34" charset="-120"/>
                <a:ea typeface="微軟正黑體" panose="020B0604030504040204" pitchFamily="34" charset="-120"/>
              </a:rPr>
              <a:t>Z</a:t>
            </a:r>
            <a:r>
              <a:rPr lang="zh-TW" altLang="en-US" sz="1400" dirty="0">
                <a:latin typeface="微軟正黑體" panose="020B0604030504040204" pitchFamily="34" charset="-120"/>
                <a:ea typeface="微軟正黑體" panose="020B0604030504040204" pitchFamily="34" charset="-120"/>
              </a:rPr>
              <a:t>軸並回退</a:t>
            </a:r>
            <a:r>
              <a:rPr lang="en-US" altLang="zh-TW" sz="1400" dirty="0">
                <a:latin typeface="微軟正黑體" panose="020B0604030504040204" pitchFamily="34" charset="-120"/>
                <a:ea typeface="微軟正黑體" panose="020B0604030504040204" pitchFamily="34" charset="-120"/>
              </a:rPr>
              <a:t>5mm</a:t>
            </a:r>
            <a:r>
              <a:rPr lang="zh-TW" altLang="en-US" sz="1400" dirty="0">
                <a:latin typeface="微軟正黑體" panose="020B0604030504040204" pitchFamily="34" charset="-120"/>
                <a:ea typeface="微軟正黑體" panose="020B0604030504040204" pitchFamily="34" charset="-120"/>
              </a:rPr>
              <a:t>後換成</a:t>
            </a:r>
            <a:r>
              <a:rPr lang="en-US" altLang="zh-TW" sz="1400" dirty="0">
                <a:latin typeface="微軟正黑體" panose="020B0604030504040204" pitchFamily="34" charset="-120"/>
                <a:ea typeface="微軟正黑體" panose="020B0604030504040204" pitchFamily="34" charset="-120"/>
              </a:rPr>
              <a:t>F30</a:t>
            </a:r>
            <a:r>
              <a:rPr lang="zh-TW" altLang="en-US" sz="1400" dirty="0">
                <a:latin typeface="微軟正黑體" panose="020B0604030504040204" pitchFamily="34" charset="-120"/>
                <a:ea typeface="微軟正黑體" panose="020B0604030504040204" pitchFamily="34" charset="-120"/>
              </a:rPr>
              <a:t>再次觸發量測器</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並回歸原點更新刀長完成量測</a:t>
            </a:r>
            <a:endParaRPr lang="en-US" altLang="zh-TW"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16458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刀長量測器操作</a:t>
            </a:r>
            <a:endParaRPr lang="en-US" altLang="zh-TW" dirty="0"/>
          </a:p>
        </p:txBody>
      </p:sp>
      <p:sp>
        <p:nvSpPr>
          <p:cNvPr id="6" name="文字方塊 5"/>
          <p:cNvSpPr txBox="1"/>
          <p:nvPr/>
        </p:nvSpPr>
        <p:spPr>
          <a:xfrm>
            <a:off x="1996234" y="544246"/>
            <a:ext cx="2488182"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先開啟</a:t>
            </a:r>
            <a:r>
              <a:rPr lang="en-US" altLang="zh-TW" sz="1400" dirty="0">
                <a:latin typeface="微軟正黑體" panose="020B0604030504040204" pitchFamily="34" charset="-120"/>
                <a:ea typeface="微軟正黑體" panose="020B0604030504040204" pitchFamily="34" charset="-120"/>
              </a:rPr>
              <a:t>L9921</a:t>
            </a:r>
            <a:r>
              <a:rPr lang="zh-TW" altLang="en-US" sz="1400" dirty="0">
                <a:latin typeface="微軟正黑體" panose="020B0604030504040204" pitchFamily="34" charset="-120"/>
                <a:ea typeface="微軟正黑體" panose="020B0604030504040204" pitchFamily="34" charset="-120"/>
              </a:rPr>
              <a:t>副程式修改變數</a:t>
            </a:r>
          </a:p>
        </p:txBody>
      </p:sp>
      <p:sp>
        <p:nvSpPr>
          <p:cNvPr id="16" name="文字方塊 15"/>
          <p:cNvSpPr txBox="1"/>
          <p:nvPr/>
        </p:nvSpPr>
        <p:spPr>
          <a:xfrm>
            <a:off x="4139952" y="970060"/>
            <a:ext cx="4608512" cy="3000821"/>
          </a:xfrm>
          <a:prstGeom prst="rect">
            <a:avLst/>
          </a:prstGeom>
          <a:noFill/>
          <a:ln>
            <a:solidFill>
              <a:schemeClr val="tx1"/>
            </a:solidFill>
          </a:ln>
        </p:spPr>
        <p:txBody>
          <a:bodyPr wrap="square" rtlCol="0">
            <a:spAutoFit/>
          </a:bodyPr>
          <a:lstStyle/>
          <a:p>
            <a:pPr>
              <a:lnSpc>
                <a:spcPct val="150000"/>
              </a:lnSpc>
            </a:pPr>
            <a:r>
              <a:rPr lang="en-US" altLang="zh-TW" sz="1400" dirty="0">
                <a:latin typeface="微軟正黑體" panose="020B0604030504040204" pitchFamily="34" charset="-120"/>
                <a:ea typeface="微軟正黑體" panose="020B0604030504040204" pitchFamily="34" charset="-120"/>
              </a:rPr>
              <a:t>R2</a:t>
            </a:r>
            <a:r>
              <a:rPr lang="zh-TW" altLang="en-US" sz="1400" dirty="0">
                <a:latin typeface="微軟正黑體" panose="020B0604030504040204" pitchFamily="34" charset="-120"/>
                <a:ea typeface="微軟正黑體" panose="020B0604030504040204" pitchFamily="34" charset="-120"/>
              </a:rPr>
              <a:t>的算法為</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主軸鼻端到刀長量測器的距離</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最長刀具長度</a:t>
            </a:r>
            <a:r>
              <a:rPr lang="en-US" altLang="zh-TW" sz="1400" dirty="0">
                <a:latin typeface="微軟正黑體" panose="020B0604030504040204" pitchFamily="34" charset="-120"/>
                <a:ea typeface="微軟正黑體" panose="020B0604030504040204" pitchFamily="34" charset="-120"/>
              </a:rPr>
              <a:t>)</a:t>
            </a:r>
          </a:p>
          <a:p>
            <a:pPr>
              <a:lnSpc>
                <a:spcPct val="150000"/>
              </a:lnSpc>
            </a:pPr>
            <a:r>
              <a:rPr lang="zh-TW" altLang="en-US" sz="1400" dirty="0">
                <a:latin typeface="微軟正黑體" panose="020B0604030504040204" pitchFamily="34" charset="-120"/>
                <a:ea typeface="微軟正黑體" panose="020B0604030504040204" pitchFamily="34" charset="-120"/>
              </a:rPr>
              <a:t>可先用主軸鼻端量測觸發刀長量測器並記下機械座標</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刀具長度可用游標卡尺概略抓出</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可略長為實際值但不可小於實際值</a:t>
            </a:r>
            <a:r>
              <a:rPr lang="en-US" altLang="zh-TW" sz="1400" dirty="0">
                <a:latin typeface="微軟正黑體" panose="020B0604030504040204" pitchFamily="34" charset="-120"/>
                <a:ea typeface="微軟正黑體" panose="020B0604030504040204" pitchFamily="34" charset="-120"/>
              </a:rPr>
              <a:t>)</a:t>
            </a:r>
          </a:p>
          <a:p>
            <a:pPr>
              <a:lnSpc>
                <a:spcPct val="150000"/>
              </a:lnSpc>
            </a:pPr>
            <a:r>
              <a:rPr lang="en-US" altLang="zh-TW" sz="1400" dirty="0">
                <a:latin typeface="微軟正黑體" panose="020B0604030504040204" pitchFamily="34" charset="-120"/>
                <a:ea typeface="微軟正黑體" panose="020B0604030504040204" pitchFamily="34" charset="-120"/>
              </a:rPr>
              <a:t>R4</a:t>
            </a:r>
            <a:r>
              <a:rPr lang="zh-TW" altLang="en-US" sz="1400" dirty="0">
                <a:latin typeface="微軟正黑體" panose="020B0604030504040204" pitchFamily="34" charset="-120"/>
                <a:ea typeface="微軟正黑體" panose="020B0604030504040204" pitchFamily="34" charset="-120"/>
              </a:rPr>
              <a:t>的算法為</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主軸鼻端到刀長量測器的距離</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最短刀具長度</a:t>
            </a:r>
            <a:r>
              <a:rPr lang="en-US" altLang="zh-TW" sz="1400" dirty="0">
                <a:latin typeface="微軟正黑體" panose="020B0604030504040204" pitchFamily="34" charset="-120"/>
                <a:ea typeface="微軟正黑體" panose="020B0604030504040204" pitchFamily="34" charset="-120"/>
              </a:rPr>
              <a:t>)</a:t>
            </a:r>
          </a:p>
          <a:p>
            <a:pPr>
              <a:lnSpc>
                <a:spcPct val="150000"/>
              </a:lnSpc>
            </a:pPr>
            <a:r>
              <a:rPr lang="zh-TW" altLang="en-US" sz="1400" dirty="0">
                <a:latin typeface="微軟正黑體" panose="020B0604030504040204" pitchFamily="34" charset="-120"/>
                <a:ea typeface="微軟正黑體" panose="020B0604030504040204" pitchFamily="34" charset="-120"/>
              </a:rPr>
              <a:t>可略短於實際值但不可大於實際值，否則程式執行到</a:t>
            </a:r>
            <a:r>
              <a:rPr lang="en-US" altLang="zh-TW" sz="1400" dirty="0">
                <a:latin typeface="微軟正黑體" panose="020B0604030504040204" pitchFamily="34" charset="-120"/>
                <a:ea typeface="微軟正黑體" panose="020B0604030504040204" pitchFamily="34" charset="-120"/>
              </a:rPr>
              <a:t>R4</a:t>
            </a:r>
            <a:r>
              <a:rPr lang="zh-TW" altLang="en-US" sz="1400" dirty="0">
                <a:latin typeface="微軟正黑體" panose="020B0604030504040204" pitchFamily="34" charset="-120"/>
                <a:ea typeface="微軟正黑體" panose="020B0604030504040204" pitchFamily="34" charset="-120"/>
              </a:rPr>
              <a:t>設定的座標卻未觸發刀長量測器時便會</a:t>
            </a:r>
            <a:r>
              <a:rPr lang="en-US" altLang="zh-TW" sz="1400" dirty="0">
                <a:latin typeface="微軟正黑體" panose="020B0604030504040204" pitchFamily="34" charset="-120"/>
                <a:ea typeface="微軟正黑體" panose="020B0604030504040204" pitchFamily="34" charset="-120"/>
              </a:rPr>
              <a:t>ALARM</a:t>
            </a:r>
          </a:p>
        </p:txBody>
      </p:sp>
      <p:pic>
        <p:nvPicPr>
          <p:cNvPr id="5" name="內容版面配置區 4"/>
          <p:cNvPicPr>
            <a:picLocks noGrp="1" noChangeAspect="1"/>
          </p:cNvPicPr>
          <p:nvPr>
            <p:ph sz="quarter" idx="12"/>
          </p:nvPr>
        </p:nvPicPr>
        <p:blipFill>
          <a:blip r:embed="rId2"/>
          <a:stretch>
            <a:fillRect/>
          </a:stretch>
        </p:blipFill>
        <p:spPr>
          <a:xfrm>
            <a:off x="683568" y="1203598"/>
            <a:ext cx="3024336" cy="2547619"/>
          </a:xfrm>
          <a:prstGeom prst="rect">
            <a:avLst/>
          </a:prstGeom>
        </p:spPr>
      </p:pic>
    </p:spTree>
    <p:extLst>
      <p:ext uri="{BB962C8B-B14F-4D97-AF65-F5344CB8AC3E}">
        <p14:creationId xmlns:p14="http://schemas.microsoft.com/office/powerpoint/2010/main" val="2720317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sz="quarter" idx="12"/>
          </p:nvPr>
        </p:nvPicPr>
        <p:blipFill>
          <a:blip r:embed="rId2"/>
          <a:stretch>
            <a:fillRect/>
          </a:stretch>
        </p:blipFill>
        <p:spPr>
          <a:xfrm>
            <a:off x="467544" y="1059582"/>
            <a:ext cx="4499333" cy="3375911"/>
          </a:xfrm>
          <a:prstGeom prst="rect">
            <a:avLst/>
          </a:prstGeom>
        </p:spPr>
      </p:pic>
      <p:sp>
        <p:nvSpPr>
          <p:cNvPr id="4" name="標題 3"/>
          <p:cNvSpPr>
            <a:spLocks noGrp="1"/>
          </p:cNvSpPr>
          <p:nvPr>
            <p:ph type="title"/>
          </p:nvPr>
        </p:nvSpPr>
        <p:spPr/>
        <p:txBody>
          <a:bodyPr/>
          <a:lstStyle/>
          <a:p>
            <a:r>
              <a:rPr lang="zh-TW" altLang="en-US" dirty="0"/>
              <a:t>刀長量測器操作</a:t>
            </a:r>
            <a:endParaRPr lang="en-US" altLang="zh-TW" dirty="0"/>
          </a:p>
        </p:txBody>
      </p:sp>
      <p:sp>
        <p:nvSpPr>
          <p:cNvPr id="6" name="文字方塊 5"/>
          <p:cNvSpPr txBox="1"/>
          <p:nvPr/>
        </p:nvSpPr>
        <p:spPr>
          <a:xfrm>
            <a:off x="1973056" y="466578"/>
            <a:ext cx="3057247"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測試量測器是否有輸出訊號避免撞機</a:t>
            </a:r>
          </a:p>
        </p:txBody>
      </p:sp>
      <p:sp>
        <p:nvSpPr>
          <p:cNvPr id="16" name="文字方塊 15"/>
          <p:cNvSpPr txBox="1"/>
          <p:nvPr/>
        </p:nvSpPr>
        <p:spPr>
          <a:xfrm>
            <a:off x="5030303" y="923961"/>
            <a:ext cx="4068332" cy="1708160"/>
          </a:xfrm>
          <a:prstGeom prst="rect">
            <a:avLst/>
          </a:prstGeom>
          <a:noFill/>
          <a:ln>
            <a:solidFill>
              <a:schemeClr val="tx1"/>
            </a:solidFill>
          </a:ln>
        </p:spPr>
        <p:txBody>
          <a:bodyPr wrap="square" rtlCol="0">
            <a:spAutoFit/>
          </a:bodyPr>
          <a:lstStyle/>
          <a:p>
            <a:pPr>
              <a:lnSpc>
                <a:spcPct val="150000"/>
              </a:lnSpc>
            </a:pPr>
            <a:r>
              <a:rPr lang="zh-TW" altLang="en-US" sz="1400" dirty="0">
                <a:latin typeface="微軟正黑體" panose="020B0604030504040204" pitchFamily="34" charset="-120"/>
                <a:ea typeface="微軟正黑體" panose="020B0604030504040204" pitchFamily="34" charset="-120"/>
              </a:rPr>
              <a:t>先按下</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後再按下下方的</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，直接使用鍵盤輸入</a:t>
            </a:r>
            <a:r>
              <a:rPr lang="en-US" altLang="zh-TW" sz="1400" dirty="0">
                <a:latin typeface="微軟正黑體" panose="020B0604030504040204" pitchFamily="34" charset="-120"/>
                <a:ea typeface="微軟正黑體" panose="020B0604030504040204" pitchFamily="34" charset="-120"/>
              </a:rPr>
              <a:t>DB10.DBB107</a:t>
            </a:r>
            <a:r>
              <a:rPr lang="zh-TW" altLang="en-US" sz="1400" dirty="0">
                <a:latin typeface="微軟正黑體" panose="020B0604030504040204" pitchFamily="34" charset="-120"/>
                <a:ea typeface="微軟正黑體" panose="020B0604030504040204" pitchFamily="34" charset="-120"/>
              </a:rPr>
              <a:t>後按下</a:t>
            </a:r>
            <a:r>
              <a:rPr lang="en-US" altLang="zh-TW" sz="1400" dirty="0">
                <a:latin typeface="微軟正黑體" panose="020B0604030504040204" pitchFamily="34" charset="-120"/>
                <a:ea typeface="微軟正黑體" panose="020B0604030504040204" pitchFamily="34" charset="-120"/>
              </a:rPr>
              <a:t>IN</a:t>
            </a: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PUT</a:t>
            </a:r>
            <a:r>
              <a:rPr lang="zh-TW" altLang="en-US" sz="1400" dirty="0">
                <a:latin typeface="微軟正黑體" panose="020B0604030504040204" pitchFamily="34" charset="-120"/>
                <a:ea typeface="微軟正黑體" panose="020B0604030504040204" pitchFamily="34" charset="-120"/>
              </a:rPr>
              <a:t>，之後利用手去輕壓刀長量測器，觀察後方</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值</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的欄位倒數第二位數字在觸發訊號時是否有變成</a:t>
            </a:r>
            <a:r>
              <a:rPr lang="en-US" altLang="zh-TW" sz="1400" dirty="0">
                <a:latin typeface="微軟正黑體" panose="020B0604030504040204" pitchFamily="34" charset="-120"/>
                <a:ea typeface="微軟正黑體" panose="020B0604030504040204" pitchFamily="34" charset="-120"/>
              </a:rPr>
              <a:t>1</a:t>
            </a:r>
            <a:r>
              <a:rPr lang="zh-TW" altLang="en-US" sz="1400" dirty="0">
                <a:latin typeface="微軟正黑體" panose="020B0604030504040204" pitchFamily="34" charset="-120"/>
                <a:ea typeface="微軟正黑體" panose="020B0604030504040204" pitchFamily="34" charset="-120"/>
              </a:rPr>
              <a:t>，若有變化表示訊號正常。</a:t>
            </a:r>
            <a:endParaRPr lang="en-US" altLang="zh-TW" sz="1400" dirty="0">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3"/>
          <a:stretch>
            <a:fillRect/>
          </a:stretch>
        </p:blipFill>
        <p:spPr>
          <a:xfrm>
            <a:off x="5667374" y="963475"/>
            <a:ext cx="360040" cy="325750"/>
          </a:xfrm>
          <a:prstGeom prst="rect">
            <a:avLst/>
          </a:prstGeom>
        </p:spPr>
      </p:pic>
      <p:pic>
        <p:nvPicPr>
          <p:cNvPr id="8" name="圖片 7"/>
          <p:cNvPicPr>
            <a:picLocks noChangeAspect="1"/>
          </p:cNvPicPr>
          <p:nvPr/>
        </p:nvPicPr>
        <p:blipFill>
          <a:blip r:embed="rId4"/>
          <a:stretch>
            <a:fillRect/>
          </a:stretch>
        </p:blipFill>
        <p:spPr>
          <a:xfrm>
            <a:off x="7308304" y="987517"/>
            <a:ext cx="639887" cy="280400"/>
          </a:xfrm>
          <a:prstGeom prst="rect">
            <a:avLst/>
          </a:prstGeom>
        </p:spPr>
      </p:pic>
      <p:sp>
        <p:nvSpPr>
          <p:cNvPr id="10" name="矩形 9"/>
          <p:cNvSpPr/>
          <p:nvPr/>
        </p:nvSpPr>
        <p:spPr>
          <a:xfrm>
            <a:off x="4186012" y="1609362"/>
            <a:ext cx="79685" cy="11802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69583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刀長量測器操作</a:t>
            </a:r>
            <a:endParaRPr lang="en-US" altLang="zh-TW" dirty="0"/>
          </a:p>
        </p:txBody>
      </p:sp>
      <p:pic>
        <p:nvPicPr>
          <p:cNvPr id="2" name="內容版面配置區 1"/>
          <p:cNvPicPr>
            <a:picLocks noGrp="1" noChangeAspect="1"/>
          </p:cNvPicPr>
          <p:nvPr>
            <p:ph sz="quarter" idx="12"/>
          </p:nvPr>
        </p:nvPicPr>
        <p:blipFill rotWithShape="1">
          <a:blip r:embed="rId2">
            <a:extLst>
              <a:ext uri="{28A0092B-C50C-407E-A947-70E740481C1C}">
                <a14:useLocalDpi xmlns:a14="http://schemas.microsoft.com/office/drawing/2010/main" val="0"/>
              </a:ext>
            </a:extLst>
          </a:blip>
          <a:srcRect t="7409"/>
          <a:stretch/>
        </p:blipFill>
        <p:spPr>
          <a:xfrm>
            <a:off x="342446" y="915566"/>
            <a:ext cx="6552728" cy="3411169"/>
          </a:xfrm>
        </p:spPr>
      </p:pic>
      <p:sp>
        <p:nvSpPr>
          <p:cNvPr id="3" name="文字方塊 2"/>
          <p:cNvSpPr txBox="1"/>
          <p:nvPr/>
        </p:nvSpPr>
        <p:spPr>
          <a:xfrm>
            <a:off x="6962225" y="904511"/>
            <a:ext cx="2136410" cy="3000821"/>
          </a:xfrm>
          <a:prstGeom prst="rect">
            <a:avLst/>
          </a:prstGeom>
          <a:noFill/>
          <a:ln w="12700">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再來校正刀長量測器</a:t>
            </a:r>
            <a:r>
              <a:rPr lang="en-US" altLang="zh-TW" dirty="0">
                <a:latin typeface="微軟正黑體" panose="020B0604030504040204" pitchFamily="34" charset="-120"/>
                <a:ea typeface="微軟正黑體" panose="020B0604030504040204" pitchFamily="34" charset="-120"/>
              </a:rPr>
              <a:t>X</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Y</a:t>
            </a:r>
            <a:r>
              <a:rPr lang="zh-TW" altLang="en-US" dirty="0">
                <a:latin typeface="微軟正黑體" panose="020B0604030504040204" pitchFamily="34" charset="-120"/>
                <a:ea typeface="微軟正黑體" panose="020B0604030504040204" pitchFamily="34" charset="-120"/>
              </a:rPr>
              <a:t>及</a:t>
            </a:r>
            <a:r>
              <a:rPr lang="en-US" altLang="zh-TW" dirty="0">
                <a:latin typeface="微軟正黑體" panose="020B0604030504040204" pitchFamily="34" charset="-120"/>
                <a:ea typeface="微軟正黑體" panose="020B0604030504040204" pitchFamily="34" charset="-120"/>
              </a:rPr>
              <a:t>Z</a:t>
            </a:r>
            <a:r>
              <a:rPr lang="zh-TW" altLang="en-US" dirty="0">
                <a:latin typeface="微軟正黑體" panose="020B0604030504040204" pitchFamily="34" charset="-120"/>
                <a:ea typeface="微軟正黑體" panose="020B0604030504040204" pitchFamily="34" charset="-120"/>
              </a:rPr>
              <a:t>位置，先準備一支基準刀</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要知道準確的刀長並輸入刀具資料</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，再開啟位置校正主程式</a:t>
            </a:r>
          </a:p>
        </p:txBody>
      </p:sp>
      <p:cxnSp>
        <p:nvCxnSpPr>
          <p:cNvPr id="10" name="直線接點 9"/>
          <p:cNvCxnSpPr>
            <a:stCxn id="11" idx="1"/>
          </p:cNvCxnSpPr>
          <p:nvPr/>
        </p:nvCxnSpPr>
        <p:spPr>
          <a:xfrm flipH="1">
            <a:off x="1253238" y="2509362"/>
            <a:ext cx="288032" cy="621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1541270" y="2355473"/>
            <a:ext cx="1440160" cy="307777"/>
          </a:xfrm>
          <a:prstGeom prst="rect">
            <a:avLst/>
          </a:prstGeom>
          <a:noFill/>
          <a:ln w="19050">
            <a:solidFill>
              <a:srgbClr val="FF0000"/>
            </a:solidFill>
          </a:ln>
        </p:spPr>
        <p:txBody>
          <a:bodyPr wrap="square" rtlCol="0">
            <a:spAutoFit/>
          </a:bodyPr>
          <a:lstStyle/>
          <a:p>
            <a:pPr algn="ctr"/>
            <a:r>
              <a:rPr lang="zh-TW" altLang="en-US" sz="1400" b="1" dirty="0">
                <a:latin typeface="微軟正黑體" panose="020B0604030504040204" pitchFamily="34" charset="-120"/>
                <a:ea typeface="微軟正黑體" panose="020B0604030504040204" pitchFamily="34" charset="-120"/>
              </a:rPr>
              <a:t>位置校正主程式</a:t>
            </a:r>
          </a:p>
        </p:txBody>
      </p:sp>
      <p:sp>
        <p:nvSpPr>
          <p:cNvPr id="17" name="矩形 16"/>
          <p:cNvSpPr/>
          <p:nvPr/>
        </p:nvSpPr>
        <p:spPr>
          <a:xfrm>
            <a:off x="667720" y="2486700"/>
            <a:ext cx="585518" cy="1701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2957672" y="357582"/>
            <a:ext cx="3496470"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設定完</a:t>
            </a:r>
            <a:r>
              <a:rPr lang="en-US" altLang="zh-TW" sz="1400" dirty="0">
                <a:latin typeface="微軟正黑體" panose="020B0604030504040204" pitchFamily="34" charset="-120"/>
                <a:ea typeface="微軟正黑體" panose="020B0604030504040204" pitchFamily="34" charset="-120"/>
              </a:rPr>
              <a:t>R2</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R4</a:t>
            </a:r>
            <a:r>
              <a:rPr lang="zh-TW" altLang="en-US" sz="1400" dirty="0">
                <a:latin typeface="微軟正黑體" panose="020B0604030504040204" pitchFamily="34" charset="-120"/>
                <a:ea typeface="微軟正黑體" panose="020B0604030504040204" pitchFamily="34" charset="-120"/>
              </a:rPr>
              <a:t>變數後開始量測盤位置校正</a:t>
            </a:r>
          </a:p>
        </p:txBody>
      </p:sp>
    </p:spTree>
    <p:extLst>
      <p:ext uri="{BB962C8B-B14F-4D97-AF65-F5344CB8AC3E}">
        <p14:creationId xmlns:p14="http://schemas.microsoft.com/office/powerpoint/2010/main" val="2949381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刀長量測器操作</a:t>
            </a:r>
            <a:endParaRPr lang="en-US" altLang="zh-TW" dirty="0"/>
          </a:p>
        </p:txBody>
      </p:sp>
      <p:sp>
        <p:nvSpPr>
          <p:cNvPr id="3" name="文字方塊 2"/>
          <p:cNvSpPr txBox="1"/>
          <p:nvPr/>
        </p:nvSpPr>
        <p:spPr>
          <a:xfrm>
            <a:off x="2957672" y="1275606"/>
            <a:ext cx="5472608" cy="1754326"/>
          </a:xfrm>
          <a:prstGeom prst="rect">
            <a:avLst/>
          </a:prstGeom>
          <a:noFill/>
          <a:ln w="12700">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把基準刀利用手輪移動至量測器上方</a:t>
            </a:r>
            <a:r>
              <a:rPr lang="en-US" altLang="zh-TW" dirty="0">
                <a:latin typeface="微軟正黑體" panose="020B0604030504040204" pitchFamily="34" charset="-120"/>
                <a:ea typeface="微軟正黑體" panose="020B0604030504040204" pitchFamily="34" charset="-120"/>
              </a:rPr>
              <a:t>10mm</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X</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Y</a:t>
            </a:r>
            <a:r>
              <a:rPr lang="zh-TW" altLang="en-US" dirty="0">
                <a:latin typeface="微軟正黑體" panose="020B0604030504040204" pitchFamily="34" charset="-120"/>
                <a:ea typeface="微軟正黑體" panose="020B0604030504040204" pitchFamily="34" charset="-120"/>
              </a:rPr>
              <a:t>軸移動至量測盤目測的中央位置後執行</a:t>
            </a:r>
            <a:r>
              <a:rPr lang="en-US" altLang="zh-TW" dirty="0">
                <a:latin typeface="微軟正黑體" panose="020B0604030504040204" pitchFamily="34" charset="-120"/>
                <a:ea typeface="微軟正黑體" panose="020B0604030504040204" pitchFamily="34" charset="-120"/>
              </a:rPr>
              <a:t>LTS_CAL</a:t>
            </a:r>
            <a:r>
              <a:rPr lang="zh-TW" altLang="en-US" dirty="0">
                <a:latin typeface="微軟正黑體" panose="020B0604030504040204" pitchFamily="34" charset="-120"/>
                <a:ea typeface="微軟正黑體" panose="020B0604030504040204" pitchFamily="34" charset="-120"/>
              </a:rPr>
              <a:t>程式，程式執行完畢後即會將此機械座標存入</a:t>
            </a:r>
            <a:r>
              <a:rPr lang="en-US" altLang="zh-TW" dirty="0">
                <a:latin typeface="微軟正黑體" panose="020B0604030504040204" pitchFamily="34" charset="-120"/>
                <a:ea typeface="微軟正黑體" panose="020B0604030504040204" pitchFamily="34" charset="-120"/>
              </a:rPr>
              <a:t>Macro</a:t>
            </a:r>
            <a:r>
              <a:rPr lang="zh-TW" altLang="en-US" dirty="0">
                <a:latin typeface="微軟正黑體" panose="020B0604030504040204" pitchFamily="34" charset="-120"/>
                <a:ea typeface="微軟正黑體" panose="020B0604030504040204" pitchFamily="34" charset="-120"/>
              </a:rPr>
              <a:t>變數內讓自動量測程式使用。</a:t>
            </a:r>
            <a:endParaRPr lang="en-US" altLang="zh-TW" dirty="0">
              <a:latin typeface="微軟正黑體" panose="020B0604030504040204" pitchFamily="34" charset="-120"/>
              <a:ea typeface="微軟正黑體" panose="020B0604030504040204" pitchFamily="34" charset="-120"/>
            </a:endParaRPr>
          </a:p>
        </p:txBody>
      </p:sp>
      <p:pic>
        <p:nvPicPr>
          <p:cNvPr id="6" name="內容版面配置區 5"/>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rot="5400000">
            <a:off x="-237633" y="1692750"/>
            <a:ext cx="3887787" cy="2189402"/>
          </a:xfrm>
        </p:spPr>
      </p:pic>
      <p:sp>
        <p:nvSpPr>
          <p:cNvPr id="13" name="文字方塊 12"/>
          <p:cNvSpPr txBox="1"/>
          <p:nvPr/>
        </p:nvSpPr>
        <p:spPr>
          <a:xfrm>
            <a:off x="2957672" y="357582"/>
            <a:ext cx="3496470"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設定完</a:t>
            </a:r>
            <a:r>
              <a:rPr lang="en-US" altLang="zh-TW" sz="1400" dirty="0">
                <a:latin typeface="微軟正黑體" panose="020B0604030504040204" pitchFamily="34" charset="-120"/>
                <a:ea typeface="微軟正黑體" panose="020B0604030504040204" pitchFamily="34" charset="-120"/>
              </a:rPr>
              <a:t>R2</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R4</a:t>
            </a:r>
            <a:r>
              <a:rPr lang="zh-TW" altLang="en-US" sz="1400" dirty="0">
                <a:latin typeface="微軟正黑體" panose="020B0604030504040204" pitchFamily="34" charset="-120"/>
                <a:ea typeface="微軟正黑體" panose="020B0604030504040204" pitchFamily="34" charset="-120"/>
              </a:rPr>
              <a:t>變數後開始量測盤位置校正</a:t>
            </a:r>
          </a:p>
        </p:txBody>
      </p:sp>
    </p:spTree>
    <p:extLst>
      <p:ext uri="{BB962C8B-B14F-4D97-AF65-F5344CB8AC3E}">
        <p14:creationId xmlns:p14="http://schemas.microsoft.com/office/powerpoint/2010/main" val="671419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刀長量測器操作</a:t>
            </a:r>
            <a:endParaRPr lang="en-US" altLang="zh-TW" dirty="0"/>
          </a:p>
        </p:txBody>
      </p:sp>
      <p:sp>
        <p:nvSpPr>
          <p:cNvPr id="6" name="文字方塊 5"/>
          <p:cNvSpPr txBox="1"/>
          <p:nvPr/>
        </p:nvSpPr>
        <p:spPr>
          <a:xfrm>
            <a:off x="1403648" y="516999"/>
            <a:ext cx="3153940"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接下來即可開啟</a:t>
            </a:r>
            <a:r>
              <a:rPr lang="en-US" altLang="zh-TW" sz="1400" dirty="0">
                <a:latin typeface="微軟正黑體" panose="020B0604030504040204" pitchFamily="34" charset="-120"/>
                <a:ea typeface="微軟正黑體" panose="020B0604030504040204" pitchFamily="34" charset="-120"/>
              </a:rPr>
              <a:t>LTS_L</a:t>
            </a:r>
            <a:r>
              <a:rPr lang="zh-TW" altLang="en-US" sz="1400" dirty="0">
                <a:latin typeface="微軟正黑體" panose="020B0604030504040204" pitchFamily="34" charset="-120"/>
                <a:ea typeface="微軟正黑體" panose="020B0604030504040204" pitchFamily="34" charset="-120"/>
              </a:rPr>
              <a:t>自動量測主程式</a:t>
            </a:r>
          </a:p>
        </p:txBody>
      </p:sp>
      <p:pic>
        <p:nvPicPr>
          <p:cNvPr id="5" name="內容版面配置區 4"/>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115616" y="1059582"/>
            <a:ext cx="6019650" cy="3384401"/>
          </a:xfrm>
        </p:spPr>
      </p:pic>
      <p:sp>
        <p:nvSpPr>
          <p:cNvPr id="7" name="矩形 6"/>
          <p:cNvSpPr/>
          <p:nvPr/>
        </p:nvSpPr>
        <p:spPr>
          <a:xfrm>
            <a:off x="1381292" y="2891312"/>
            <a:ext cx="40051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79000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刀長量測器操作</a:t>
            </a:r>
            <a:endParaRPr lang="en-US" altLang="zh-TW" dirty="0"/>
          </a:p>
        </p:txBody>
      </p:sp>
      <p:pic>
        <p:nvPicPr>
          <p:cNvPr id="9" name="內容版面配置區 8"/>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95537" y="1059582"/>
            <a:ext cx="5904656" cy="3319748"/>
          </a:xfrm>
        </p:spPr>
      </p:pic>
      <p:sp>
        <p:nvSpPr>
          <p:cNvPr id="10" name="矩形 9"/>
          <p:cNvSpPr/>
          <p:nvPr/>
        </p:nvSpPr>
        <p:spPr>
          <a:xfrm>
            <a:off x="5099520" y="4125842"/>
            <a:ext cx="650931" cy="2597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接點 12"/>
          <p:cNvCxnSpPr>
            <a:stCxn id="10" idx="3"/>
            <a:endCxn id="14" idx="1"/>
          </p:cNvCxnSpPr>
          <p:nvPr/>
        </p:nvCxnSpPr>
        <p:spPr>
          <a:xfrm flipV="1">
            <a:off x="5750451" y="3836536"/>
            <a:ext cx="909782" cy="41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6660233" y="3651870"/>
            <a:ext cx="1152128" cy="369332"/>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按下執行</a:t>
            </a:r>
          </a:p>
        </p:txBody>
      </p:sp>
      <p:sp>
        <p:nvSpPr>
          <p:cNvPr id="18" name="文字方塊 17"/>
          <p:cNvSpPr txBox="1"/>
          <p:nvPr/>
        </p:nvSpPr>
        <p:spPr>
          <a:xfrm>
            <a:off x="1403648" y="516999"/>
            <a:ext cx="2256259"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開啟</a:t>
            </a:r>
            <a:r>
              <a:rPr lang="en-US" altLang="zh-TW" sz="1400" dirty="0">
                <a:latin typeface="微軟正黑體" panose="020B0604030504040204" pitchFamily="34" charset="-120"/>
                <a:ea typeface="微軟正黑體" panose="020B0604030504040204" pitchFamily="34" charset="-120"/>
              </a:rPr>
              <a:t>LTS_L</a:t>
            </a:r>
            <a:r>
              <a:rPr lang="zh-TW" altLang="en-US" sz="1400" dirty="0">
                <a:latin typeface="微軟正黑體" panose="020B0604030504040204" pitchFamily="34" charset="-120"/>
                <a:ea typeface="微軟正黑體" panose="020B0604030504040204" pitchFamily="34" charset="-120"/>
              </a:rPr>
              <a:t>自動量測主程式</a:t>
            </a:r>
          </a:p>
        </p:txBody>
      </p:sp>
    </p:spTree>
    <p:extLst>
      <p:ext uri="{BB962C8B-B14F-4D97-AF65-F5344CB8AC3E}">
        <p14:creationId xmlns:p14="http://schemas.microsoft.com/office/powerpoint/2010/main" val="2358848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刀長量測器操作</a:t>
            </a:r>
            <a:endParaRPr lang="en-US" altLang="zh-TW" dirty="0"/>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3822" y="1565352"/>
            <a:ext cx="3963868" cy="2232248"/>
          </a:xfrm>
          <a:prstGeom prst="rect">
            <a:avLst/>
          </a:prstGeom>
        </p:spPr>
      </p:pic>
      <p:sp>
        <p:nvSpPr>
          <p:cNvPr id="11" name="文字方塊 10"/>
          <p:cNvSpPr txBox="1"/>
          <p:nvPr/>
        </p:nvSpPr>
        <p:spPr>
          <a:xfrm>
            <a:off x="3968379" y="843558"/>
            <a:ext cx="4608512" cy="1338828"/>
          </a:xfrm>
          <a:prstGeom prst="rect">
            <a:avLst/>
          </a:prstGeom>
          <a:noFill/>
          <a:ln w="12700">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裝上要量測刀長的刀具後按下</a:t>
            </a:r>
            <a:r>
              <a:rPr lang="en-US" altLang="zh-TW" dirty="0">
                <a:latin typeface="微軟正黑體" panose="020B0604030504040204" pitchFamily="34" charset="-120"/>
                <a:ea typeface="微軟正黑體" panose="020B0604030504040204" pitchFamily="34" charset="-120"/>
              </a:rPr>
              <a:t>CYCLE</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START</a:t>
            </a:r>
            <a:r>
              <a:rPr lang="zh-TW" altLang="en-US" dirty="0">
                <a:latin typeface="微軟正黑體" panose="020B0604030504040204" pitchFamily="34" charset="-120"/>
                <a:ea typeface="微軟正黑體" panose="020B0604030504040204" pitchFamily="34" charset="-120"/>
              </a:rPr>
              <a:t> 程式即自動移到刀長量測器上方並自動量測刀具長度。</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71158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刀長量測器操作</a:t>
            </a:r>
            <a:endParaRPr lang="en-US" altLang="zh-TW" dirty="0"/>
          </a:p>
        </p:txBody>
      </p:sp>
      <p:sp>
        <p:nvSpPr>
          <p:cNvPr id="11" name="文字方塊 10"/>
          <p:cNvSpPr txBox="1"/>
          <p:nvPr/>
        </p:nvSpPr>
        <p:spPr>
          <a:xfrm>
            <a:off x="6588224" y="987574"/>
            <a:ext cx="2187797" cy="1754326"/>
          </a:xfrm>
          <a:prstGeom prst="rect">
            <a:avLst/>
          </a:prstGeom>
          <a:noFill/>
          <a:ln w="12700">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若欲量測之刀具直徑大於</a:t>
            </a:r>
            <a:r>
              <a:rPr lang="en-US" altLang="zh-TW" dirty="0">
                <a:latin typeface="微軟正黑體" panose="020B0604030504040204" pitchFamily="34" charset="-120"/>
                <a:ea typeface="微軟正黑體" panose="020B0604030504040204" pitchFamily="34" charset="-120"/>
              </a:rPr>
              <a:t>26mm</a:t>
            </a:r>
            <a:r>
              <a:rPr lang="zh-TW" altLang="en-US" dirty="0">
                <a:latin typeface="微軟正黑體" panose="020B0604030504040204" pitchFamily="34" charset="-120"/>
                <a:ea typeface="微軟正黑體" panose="020B0604030504040204" pitchFamily="34" charset="-120"/>
              </a:rPr>
              <a:t>時就要使用手動量測程式。</a:t>
            </a:r>
            <a:endParaRPr lang="en-US" altLang="zh-TW" dirty="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32" y="987574"/>
            <a:ext cx="6019606" cy="3384376"/>
          </a:xfrm>
          <a:prstGeom prst="rect">
            <a:avLst/>
          </a:prstGeom>
        </p:spPr>
      </p:pic>
      <p:sp>
        <p:nvSpPr>
          <p:cNvPr id="6" name="文字方塊 5"/>
          <p:cNvSpPr txBox="1"/>
          <p:nvPr/>
        </p:nvSpPr>
        <p:spPr>
          <a:xfrm>
            <a:off x="1403648" y="516999"/>
            <a:ext cx="2952924"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開啟</a:t>
            </a:r>
            <a:r>
              <a:rPr lang="en-US" altLang="zh-TW" sz="1400" dirty="0">
                <a:latin typeface="微軟正黑體" panose="020B0604030504040204" pitchFamily="34" charset="-120"/>
                <a:ea typeface="微軟正黑體" panose="020B0604030504040204" pitchFamily="34" charset="-120"/>
              </a:rPr>
              <a:t>LTS_MANUAL</a:t>
            </a:r>
            <a:r>
              <a:rPr lang="zh-TW" altLang="en-US" sz="1400" dirty="0">
                <a:latin typeface="微軟正黑體" panose="020B0604030504040204" pitchFamily="34" charset="-120"/>
                <a:ea typeface="微軟正黑體" panose="020B0604030504040204" pitchFamily="34" charset="-120"/>
              </a:rPr>
              <a:t>手動量測主程式</a:t>
            </a:r>
          </a:p>
        </p:txBody>
      </p:sp>
      <p:sp>
        <p:nvSpPr>
          <p:cNvPr id="7" name="矩形 6"/>
          <p:cNvSpPr/>
          <p:nvPr/>
        </p:nvSpPr>
        <p:spPr>
          <a:xfrm>
            <a:off x="683568" y="2950840"/>
            <a:ext cx="7200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8313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開機步驟</a:t>
            </a:r>
          </a:p>
        </p:txBody>
      </p:sp>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38004" y="1645307"/>
            <a:ext cx="2808312" cy="1780880"/>
          </a:xfrm>
          <a:prstGeom prst="rect">
            <a:avLst/>
          </a:prstGeom>
        </p:spPr>
      </p:pic>
      <p:sp>
        <p:nvSpPr>
          <p:cNvPr id="22" name="矩形 21"/>
          <p:cNvSpPr/>
          <p:nvPr/>
        </p:nvSpPr>
        <p:spPr>
          <a:xfrm>
            <a:off x="2869208" y="2008387"/>
            <a:ext cx="43204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2900538" y="3154165"/>
            <a:ext cx="42192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p:cNvSpPr txBox="1"/>
          <p:nvPr/>
        </p:nvSpPr>
        <p:spPr>
          <a:xfrm>
            <a:off x="3995936" y="1131590"/>
            <a:ext cx="3672408" cy="923330"/>
          </a:xfrm>
          <a:prstGeom prst="rect">
            <a:avLst/>
          </a:prstGeom>
          <a:noFill/>
          <a:ln>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按下</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及　　啟用主軸及進給，開機步驟於此步驟完成</a:t>
            </a:r>
          </a:p>
        </p:txBody>
      </p:sp>
      <p:pic>
        <p:nvPicPr>
          <p:cNvPr id="7" name="圖片 6"/>
          <p:cNvPicPr>
            <a:picLocks noChangeAspect="1"/>
          </p:cNvPicPr>
          <p:nvPr/>
        </p:nvPicPr>
        <p:blipFill rotWithShape="1">
          <a:blip r:embed="rId3"/>
          <a:srcRect t="13319" b="7336"/>
          <a:stretch/>
        </p:blipFill>
        <p:spPr>
          <a:xfrm>
            <a:off x="4562504" y="1209154"/>
            <a:ext cx="394715" cy="352327"/>
          </a:xfrm>
          <a:prstGeom prst="rect">
            <a:avLst/>
          </a:prstGeom>
        </p:spPr>
      </p:pic>
      <p:pic>
        <p:nvPicPr>
          <p:cNvPr id="12" name="圖片 11"/>
          <p:cNvPicPr>
            <a:picLocks noChangeAspect="1"/>
          </p:cNvPicPr>
          <p:nvPr/>
        </p:nvPicPr>
        <p:blipFill>
          <a:blip r:embed="rId4"/>
          <a:stretch>
            <a:fillRect/>
          </a:stretch>
        </p:blipFill>
        <p:spPr>
          <a:xfrm>
            <a:off x="5285730" y="1201440"/>
            <a:ext cx="360040" cy="360041"/>
          </a:xfrm>
          <a:prstGeom prst="rect">
            <a:avLst/>
          </a:prstGeom>
        </p:spPr>
      </p:pic>
    </p:spTree>
    <p:extLst>
      <p:ext uri="{BB962C8B-B14F-4D97-AF65-F5344CB8AC3E}">
        <p14:creationId xmlns:p14="http://schemas.microsoft.com/office/powerpoint/2010/main" val="3700194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刀長量測器操作</a:t>
            </a:r>
            <a:endParaRPr lang="en-US" altLang="zh-TW" dirty="0"/>
          </a:p>
        </p:txBody>
      </p:sp>
      <p:sp>
        <p:nvSpPr>
          <p:cNvPr id="11" name="文字方塊 10"/>
          <p:cNvSpPr txBox="1"/>
          <p:nvPr/>
        </p:nvSpPr>
        <p:spPr>
          <a:xfrm>
            <a:off x="3446635" y="915566"/>
            <a:ext cx="5445845" cy="2534412"/>
          </a:xfrm>
          <a:prstGeom prst="rect">
            <a:avLst/>
          </a:prstGeom>
          <a:noFill/>
          <a:ln w="12700">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先將刀刃對準量測器盤面後執行</a:t>
            </a:r>
            <a:r>
              <a:rPr lang="en-US" altLang="zh-TW" dirty="0">
                <a:latin typeface="微軟正黑體" panose="020B0604030504040204" pitchFamily="34" charset="-120"/>
                <a:ea typeface="微軟正黑體" panose="020B0604030504040204" pitchFamily="34" charset="-120"/>
              </a:rPr>
              <a:t>LTS_MANUAL</a:t>
            </a:r>
            <a:r>
              <a:rPr lang="zh-TW" altLang="en-US" dirty="0">
                <a:latin typeface="微軟正黑體" panose="020B0604030504040204" pitchFamily="34" charset="-120"/>
                <a:ea typeface="微軟正黑體" panose="020B0604030504040204" pitchFamily="34" charset="-120"/>
              </a:rPr>
              <a:t>程式，這時與自動量測的差異在於手動量測只會有</a:t>
            </a:r>
            <a:r>
              <a:rPr lang="en-US" altLang="zh-TW" dirty="0">
                <a:latin typeface="微軟正黑體" panose="020B0604030504040204" pitchFamily="34" charset="-120"/>
                <a:ea typeface="微軟正黑體" panose="020B0604030504040204" pitchFamily="34" charset="-120"/>
              </a:rPr>
              <a:t>Z</a:t>
            </a:r>
            <a:r>
              <a:rPr lang="zh-TW" altLang="en-US" dirty="0">
                <a:latin typeface="微軟正黑體" panose="020B0604030504040204" pitchFamily="34" charset="-120"/>
                <a:ea typeface="微軟正黑體" panose="020B0604030504040204" pitchFamily="34" charset="-120"/>
              </a:rPr>
              <a:t>方向的移動，</a:t>
            </a:r>
            <a:r>
              <a:rPr lang="en-US" altLang="zh-TW" dirty="0">
                <a:latin typeface="微軟正黑體" panose="020B0604030504040204" pitchFamily="34" charset="-120"/>
                <a:ea typeface="微軟正黑體" panose="020B0604030504040204" pitchFamily="34" charset="-120"/>
              </a:rPr>
              <a:t>X</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Y</a:t>
            </a:r>
            <a:r>
              <a:rPr lang="zh-TW" altLang="en-US" dirty="0">
                <a:latin typeface="微軟正黑體" panose="020B0604030504040204" pitchFamily="34" charset="-120"/>
                <a:ea typeface="微軟正黑體" panose="020B0604030504040204" pitchFamily="34" charset="-120"/>
              </a:rPr>
              <a:t>軸會依照目前所在的位置來進行</a:t>
            </a:r>
            <a:r>
              <a:rPr lang="en-US" altLang="zh-TW" dirty="0">
                <a:latin typeface="微軟正黑體" panose="020B0604030504040204" pitchFamily="34" charset="-120"/>
                <a:ea typeface="微軟正黑體" panose="020B0604030504040204" pitchFamily="34" charset="-120"/>
              </a:rPr>
              <a:t>Z</a:t>
            </a:r>
            <a:r>
              <a:rPr lang="zh-TW" altLang="en-US" dirty="0">
                <a:latin typeface="微軟正黑體" panose="020B0604030504040204" pitchFamily="34" charset="-120"/>
                <a:ea typeface="微軟正黑體" panose="020B0604030504040204" pitchFamily="34" charset="-120"/>
              </a:rPr>
              <a:t>軸的移動，故須先利用手輪將超過直徑</a:t>
            </a:r>
            <a:r>
              <a:rPr lang="en-US" altLang="zh-TW" dirty="0">
                <a:latin typeface="微軟正黑體" panose="020B0604030504040204" pitchFamily="34" charset="-120"/>
                <a:ea typeface="微軟正黑體" panose="020B0604030504040204" pitchFamily="34" charset="-120"/>
              </a:rPr>
              <a:t>26MM</a:t>
            </a:r>
            <a:r>
              <a:rPr lang="zh-TW" altLang="en-US" dirty="0">
                <a:latin typeface="微軟正黑體" panose="020B0604030504040204" pitchFamily="34" charset="-120"/>
                <a:ea typeface="微軟正黑體" panose="020B0604030504040204" pitchFamily="34" charset="-120"/>
              </a:rPr>
              <a:t>之刀具偏位後再執行</a:t>
            </a:r>
            <a:r>
              <a:rPr lang="en-US" altLang="zh-TW" dirty="0">
                <a:latin typeface="微軟正黑體" panose="020B0604030504040204" pitchFamily="34" charset="-120"/>
                <a:ea typeface="微軟正黑體" panose="020B0604030504040204" pitchFamily="34" charset="-120"/>
              </a:rPr>
              <a:t>LTS_MANUAL</a:t>
            </a:r>
            <a:r>
              <a:rPr lang="zh-TW" altLang="en-US" dirty="0">
                <a:latin typeface="微軟正黑體" panose="020B0604030504040204" pitchFamily="34" charset="-120"/>
                <a:ea typeface="微軟正黑體" panose="020B0604030504040204" pitchFamily="34" charset="-120"/>
              </a:rPr>
              <a:t>程式，待刀長量測器觸發訊號後即會將刀長自動輸入至目前刀具。</a:t>
            </a:r>
            <a:endParaRPr lang="en-US" altLang="zh-TW"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835696" y="483518"/>
            <a:ext cx="902811"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手動量測</a:t>
            </a: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7735" y="1753447"/>
            <a:ext cx="3836002" cy="2160240"/>
          </a:xfrm>
          <a:prstGeom prst="rect">
            <a:avLst/>
          </a:prstGeom>
        </p:spPr>
      </p:pic>
    </p:spTree>
    <p:extLst>
      <p:ext uri="{BB962C8B-B14F-4D97-AF65-F5344CB8AC3E}">
        <p14:creationId xmlns:p14="http://schemas.microsoft.com/office/powerpoint/2010/main" val="3032073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刀長量測器操作</a:t>
            </a:r>
            <a:endParaRPr lang="en-US" altLang="zh-TW" dirty="0"/>
          </a:p>
        </p:txBody>
      </p:sp>
      <p:sp>
        <p:nvSpPr>
          <p:cNvPr id="11" name="文字方塊 10"/>
          <p:cNvSpPr txBox="1"/>
          <p:nvPr/>
        </p:nvSpPr>
        <p:spPr>
          <a:xfrm>
            <a:off x="6588225" y="987574"/>
            <a:ext cx="2016224" cy="369332"/>
          </a:xfrm>
          <a:prstGeom prst="rect">
            <a:avLst/>
          </a:prstGeom>
          <a:noFill/>
          <a:ln w="12700">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開啟</a:t>
            </a:r>
            <a:r>
              <a:rPr lang="en-US" altLang="zh-TW" dirty="0">
                <a:latin typeface="微軟正黑體" panose="020B0604030504040204" pitchFamily="34" charset="-120"/>
                <a:ea typeface="微軟正黑體" panose="020B0604030504040204" pitchFamily="34" charset="-120"/>
              </a:rPr>
              <a:t>LTS_BKE</a:t>
            </a:r>
            <a:r>
              <a:rPr lang="zh-TW" altLang="en-US" dirty="0">
                <a:latin typeface="微軟正黑體" panose="020B0604030504040204" pitchFamily="34" charset="-120"/>
                <a:ea typeface="微軟正黑體" panose="020B0604030504040204" pitchFamily="34" charset="-120"/>
              </a:rPr>
              <a:t>程式</a:t>
            </a:r>
            <a:endParaRPr lang="en-US" altLang="zh-TW" dirty="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32" y="987574"/>
            <a:ext cx="6019606" cy="3384376"/>
          </a:xfrm>
          <a:prstGeom prst="rect">
            <a:avLst/>
          </a:prstGeom>
        </p:spPr>
      </p:pic>
      <p:sp>
        <p:nvSpPr>
          <p:cNvPr id="6" name="文字方塊 5"/>
          <p:cNvSpPr txBox="1"/>
          <p:nvPr/>
        </p:nvSpPr>
        <p:spPr>
          <a:xfrm>
            <a:off x="1403648" y="516999"/>
            <a:ext cx="1261884"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刀具破損檢知</a:t>
            </a:r>
          </a:p>
        </p:txBody>
      </p:sp>
      <p:sp>
        <p:nvSpPr>
          <p:cNvPr id="7" name="矩形 6"/>
          <p:cNvSpPr/>
          <p:nvPr/>
        </p:nvSpPr>
        <p:spPr>
          <a:xfrm>
            <a:off x="677218" y="2559050"/>
            <a:ext cx="7200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83814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3" y="1059582"/>
            <a:ext cx="6403837" cy="3600400"/>
          </a:xfrm>
          <a:prstGeom prst="rect">
            <a:avLst/>
          </a:prstGeom>
        </p:spPr>
      </p:pic>
      <p:sp>
        <p:nvSpPr>
          <p:cNvPr id="4" name="標題 3"/>
          <p:cNvSpPr>
            <a:spLocks noGrp="1"/>
          </p:cNvSpPr>
          <p:nvPr>
            <p:ph type="title"/>
          </p:nvPr>
        </p:nvSpPr>
        <p:spPr/>
        <p:txBody>
          <a:bodyPr/>
          <a:lstStyle/>
          <a:p>
            <a:r>
              <a:rPr lang="zh-TW" altLang="en-US" dirty="0"/>
              <a:t>刀長量測器操作</a:t>
            </a:r>
            <a:endParaRPr lang="en-US" altLang="zh-TW" dirty="0"/>
          </a:p>
        </p:txBody>
      </p:sp>
      <p:sp>
        <p:nvSpPr>
          <p:cNvPr id="11" name="文字方塊 10"/>
          <p:cNvSpPr txBox="1"/>
          <p:nvPr/>
        </p:nvSpPr>
        <p:spPr>
          <a:xfrm>
            <a:off x="7164288" y="4008968"/>
            <a:ext cx="1152128" cy="369332"/>
          </a:xfrm>
          <a:prstGeom prst="rect">
            <a:avLst/>
          </a:prstGeom>
          <a:noFill/>
          <a:ln w="12700">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按下執行</a:t>
            </a:r>
            <a:endParaRPr lang="en-US" altLang="zh-TW" dirty="0">
              <a:latin typeface="微軟正黑體" panose="020B0604030504040204" pitchFamily="34" charset="-120"/>
              <a:ea typeface="微軟正黑體" panose="020B0604030504040204" pitchFamily="34" charset="-120"/>
            </a:endParaRPr>
          </a:p>
        </p:txBody>
      </p:sp>
      <p:sp>
        <p:nvSpPr>
          <p:cNvPr id="7" name="矩形 6"/>
          <p:cNvSpPr/>
          <p:nvPr/>
        </p:nvSpPr>
        <p:spPr>
          <a:xfrm>
            <a:off x="5552555" y="4378300"/>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403648" y="516999"/>
            <a:ext cx="1261884"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刀具破損檢知</a:t>
            </a:r>
          </a:p>
        </p:txBody>
      </p:sp>
      <p:cxnSp>
        <p:nvCxnSpPr>
          <p:cNvPr id="12" name="直線接點 11"/>
          <p:cNvCxnSpPr>
            <a:stCxn id="7" idx="3"/>
            <a:endCxn id="11" idx="1"/>
          </p:cNvCxnSpPr>
          <p:nvPr/>
        </p:nvCxnSpPr>
        <p:spPr>
          <a:xfrm flipV="1">
            <a:off x="6272635" y="4193634"/>
            <a:ext cx="891653" cy="3286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043608" y="1707654"/>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直線接點 16"/>
          <p:cNvCxnSpPr>
            <a:stCxn id="16" idx="3"/>
            <a:endCxn id="20" idx="0"/>
          </p:cNvCxnSpPr>
          <p:nvPr/>
        </p:nvCxnSpPr>
        <p:spPr>
          <a:xfrm>
            <a:off x="1619672" y="1815666"/>
            <a:ext cx="1766513" cy="5040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1480290" y="2319722"/>
            <a:ext cx="3811790" cy="646331"/>
          </a:xfrm>
          <a:prstGeom prst="rect">
            <a:avLst/>
          </a:prstGeom>
          <a:noFill/>
          <a:ln w="12700">
            <a:solidFill>
              <a:schemeClr val="tx1"/>
            </a:solidFill>
          </a:ln>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R11</a:t>
            </a:r>
            <a:r>
              <a:rPr lang="zh-TW" altLang="en-US" dirty="0">
                <a:latin typeface="微軟正黑體" panose="020B0604030504040204" pitchFamily="34" charset="-120"/>
                <a:ea typeface="微軟正黑體" panose="020B0604030504040204" pitchFamily="34" charset="-120"/>
              </a:rPr>
              <a:t>為破損公差，若量測值超出此公差即跳出暫停指令並告知刀具破損。</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63221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刀長量測器操作</a:t>
            </a:r>
            <a:endParaRPr lang="en-US" altLang="zh-TW" dirty="0"/>
          </a:p>
        </p:txBody>
      </p:sp>
      <p:sp>
        <p:nvSpPr>
          <p:cNvPr id="9" name="文字方塊 8"/>
          <p:cNvSpPr txBox="1"/>
          <p:nvPr/>
        </p:nvSpPr>
        <p:spPr>
          <a:xfrm>
            <a:off x="1259632" y="627534"/>
            <a:ext cx="1261884" cy="307777"/>
          </a:xfrm>
          <a:prstGeom prst="rect">
            <a:avLst/>
          </a:prstGeom>
          <a:noFill/>
          <a:ln>
            <a:solidFill>
              <a:schemeClr val="tx1"/>
            </a:solidFill>
          </a:ln>
        </p:spPr>
        <p:txBody>
          <a:bodyPr wrap="none" rtlCol="0">
            <a:spAutoFit/>
          </a:bodyPr>
          <a:lstStyle/>
          <a:p>
            <a:r>
              <a:rPr lang="zh-TW" altLang="en-US" sz="1400" dirty="0">
                <a:latin typeface="微軟正黑體" panose="020B0604030504040204" pitchFamily="34" charset="-120"/>
                <a:ea typeface="微軟正黑體" panose="020B0604030504040204" pitchFamily="34" charset="-120"/>
              </a:rPr>
              <a:t>刀具破損檢知</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160" y="1131590"/>
            <a:ext cx="5724691" cy="3218567"/>
          </a:xfrm>
          <a:prstGeom prst="rect">
            <a:avLst/>
          </a:prstGeom>
        </p:spPr>
      </p:pic>
      <p:sp>
        <p:nvSpPr>
          <p:cNvPr id="13" name="文字方塊 12"/>
          <p:cNvSpPr txBox="1"/>
          <p:nvPr/>
        </p:nvSpPr>
        <p:spPr>
          <a:xfrm>
            <a:off x="6444208" y="1131590"/>
            <a:ext cx="2304255" cy="1703415"/>
          </a:xfrm>
          <a:prstGeom prst="rect">
            <a:avLst/>
          </a:prstGeom>
          <a:noFill/>
          <a:ln w="12700">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按下</a:t>
            </a:r>
            <a:r>
              <a:rPr lang="en-US" altLang="zh-TW" dirty="0">
                <a:latin typeface="微軟正黑體" panose="020B0604030504040204" pitchFamily="34" charset="-120"/>
                <a:ea typeface="微軟正黑體" panose="020B0604030504040204" pitchFamily="34" charset="-120"/>
              </a:rPr>
              <a:t>CYCLE</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START</a:t>
            </a:r>
            <a:r>
              <a:rPr lang="zh-TW" altLang="en-US" dirty="0">
                <a:latin typeface="微軟正黑體" panose="020B0604030504040204" pitchFamily="34" charset="-120"/>
                <a:ea typeface="微軟正黑體" panose="020B0604030504040204" pitchFamily="34" charset="-120"/>
              </a:rPr>
              <a:t>後即自動量測刀具是否與初始刀長誤差超過</a:t>
            </a:r>
            <a:r>
              <a:rPr lang="en-US" altLang="zh-TW" dirty="0">
                <a:latin typeface="微軟正黑體" panose="020B0604030504040204" pitchFamily="34" charset="-120"/>
                <a:ea typeface="微軟正黑體" panose="020B0604030504040204" pitchFamily="34" charset="-120"/>
              </a:rPr>
              <a:t>R11</a:t>
            </a:r>
            <a:r>
              <a:rPr lang="zh-TW" altLang="en-US" dirty="0">
                <a:latin typeface="微軟正黑體" panose="020B0604030504040204" pitchFamily="34" charset="-120"/>
                <a:ea typeface="微軟正黑體" panose="020B0604030504040204" pitchFamily="34" charset="-120"/>
              </a:rPr>
              <a:t>設定之公差。</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94828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工件自動量測操作</a:t>
            </a:r>
          </a:p>
        </p:txBody>
      </p:sp>
      <p:sp>
        <p:nvSpPr>
          <p:cNvPr id="5" name="內容版面配置區 4"/>
          <p:cNvSpPr>
            <a:spLocks noGrp="1"/>
          </p:cNvSpPr>
          <p:nvPr>
            <p:ph sz="quarter" idx="12"/>
          </p:nvPr>
        </p:nvSpPr>
        <p:spPr>
          <a:xfrm>
            <a:off x="870547" y="510432"/>
            <a:ext cx="2765349" cy="504056"/>
          </a:xfrm>
        </p:spPr>
        <p:txBody>
          <a:bodyPr>
            <a:normAutofit/>
          </a:bodyPr>
          <a:lstStyle/>
          <a:p>
            <a:pPr marL="0" indent="0">
              <a:buNone/>
            </a:pPr>
            <a:r>
              <a:rPr lang="zh-TW" altLang="en-US" sz="2400" b="1" dirty="0"/>
              <a:t>工件自動量測步驟</a:t>
            </a:r>
            <a:endParaRPr lang="en-US" altLang="zh-TW" sz="2400" b="1" dirty="0"/>
          </a:p>
          <a:p>
            <a:pPr marL="0" indent="0">
              <a:buNone/>
            </a:pPr>
            <a:endParaRPr lang="en-US" altLang="zh-TW" sz="2400" b="1" dirty="0"/>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987574"/>
            <a:ext cx="4896544" cy="3654205"/>
          </a:xfrm>
          <a:prstGeom prst="rect">
            <a:avLst/>
          </a:prstGeom>
        </p:spPr>
      </p:pic>
      <p:sp>
        <p:nvSpPr>
          <p:cNvPr id="6" name="矩形 5"/>
          <p:cNvSpPr/>
          <p:nvPr/>
        </p:nvSpPr>
        <p:spPr>
          <a:xfrm>
            <a:off x="3275856" y="4303453"/>
            <a:ext cx="72008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p:cNvCxnSpPr>
            <a:stCxn id="6" idx="1"/>
            <a:endCxn id="8" idx="0"/>
          </p:cNvCxnSpPr>
          <p:nvPr/>
        </p:nvCxnSpPr>
        <p:spPr>
          <a:xfrm flipH="1">
            <a:off x="2376055" y="4519477"/>
            <a:ext cx="899801" cy="21830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文字方塊 7"/>
          <p:cNvSpPr txBox="1"/>
          <p:nvPr/>
        </p:nvSpPr>
        <p:spPr>
          <a:xfrm>
            <a:off x="1591225" y="4737784"/>
            <a:ext cx="1569660"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選擇工件量測</a:t>
            </a:r>
          </a:p>
        </p:txBody>
      </p:sp>
      <p:sp>
        <p:nvSpPr>
          <p:cNvPr id="9" name="矩形 8"/>
          <p:cNvSpPr/>
          <p:nvPr/>
        </p:nvSpPr>
        <p:spPr>
          <a:xfrm>
            <a:off x="6373174" y="1412529"/>
            <a:ext cx="647098" cy="28909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直線接點 9"/>
          <p:cNvCxnSpPr>
            <a:stCxn id="11" idx="2"/>
            <a:endCxn id="9" idx="3"/>
          </p:cNvCxnSpPr>
          <p:nvPr/>
        </p:nvCxnSpPr>
        <p:spPr>
          <a:xfrm flipH="1">
            <a:off x="7020272" y="2069893"/>
            <a:ext cx="870229" cy="788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7104545" y="1700561"/>
            <a:ext cx="1571911" cy="369332"/>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選擇量測幾何</a:t>
            </a:r>
          </a:p>
        </p:txBody>
      </p:sp>
    </p:spTree>
    <p:extLst>
      <p:ext uri="{BB962C8B-B14F-4D97-AF65-F5344CB8AC3E}">
        <p14:creationId xmlns:p14="http://schemas.microsoft.com/office/powerpoint/2010/main" val="3085304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p:cNvPicPr>
            <a:picLocks noGrp="1" noChangeAspect="1"/>
          </p:cNvPicPr>
          <p:nvPr>
            <p:ph sz="quarter" idx="12"/>
          </p:nvPr>
        </p:nvPicPr>
        <p:blipFill rotWithShape="1">
          <a:blip r:embed="rId2">
            <a:extLst>
              <a:ext uri="{28A0092B-C50C-407E-A947-70E740481C1C}">
                <a14:useLocalDpi xmlns:a14="http://schemas.microsoft.com/office/drawing/2010/main" val="0"/>
              </a:ext>
            </a:extLst>
          </a:blip>
          <a:srcRect l="934"/>
          <a:stretch/>
        </p:blipFill>
        <p:spPr>
          <a:xfrm>
            <a:off x="467544" y="916210"/>
            <a:ext cx="5143244" cy="3887788"/>
          </a:xfrm>
        </p:spPr>
      </p:pic>
      <p:sp>
        <p:nvSpPr>
          <p:cNvPr id="4" name="標題 3"/>
          <p:cNvSpPr>
            <a:spLocks noGrp="1"/>
          </p:cNvSpPr>
          <p:nvPr>
            <p:ph type="title"/>
          </p:nvPr>
        </p:nvSpPr>
        <p:spPr/>
        <p:txBody>
          <a:bodyPr/>
          <a:lstStyle/>
          <a:p>
            <a:r>
              <a:rPr lang="zh-TW" altLang="en-US" dirty="0"/>
              <a:t>工件自動量測操作</a:t>
            </a:r>
          </a:p>
        </p:txBody>
      </p:sp>
      <p:sp>
        <p:nvSpPr>
          <p:cNvPr id="6" name="矩形 5"/>
          <p:cNvSpPr/>
          <p:nvPr/>
        </p:nvSpPr>
        <p:spPr>
          <a:xfrm>
            <a:off x="4963690" y="1478142"/>
            <a:ext cx="647098" cy="28909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p:cNvCxnSpPr>
            <a:stCxn id="8" idx="1"/>
            <a:endCxn id="6" idx="3"/>
          </p:cNvCxnSpPr>
          <p:nvPr/>
        </p:nvCxnSpPr>
        <p:spPr>
          <a:xfrm flipH="1">
            <a:off x="5610788" y="2107327"/>
            <a:ext cx="176405" cy="8162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5787193" y="1022414"/>
            <a:ext cx="3249303" cy="2169825"/>
          </a:xfrm>
          <a:prstGeom prst="rect">
            <a:avLst/>
          </a:prstGeom>
          <a:noFill/>
          <a:ln>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當刀具形式為探針以外之刀具，此處會有量測點儲存功能，即利用</a:t>
            </a:r>
            <a:r>
              <a:rPr lang="en-US" altLang="zh-TW" dirty="0">
                <a:latin typeface="微軟正黑體" panose="020B0604030504040204" pitchFamily="34" charset="-120"/>
                <a:ea typeface="微軟正黑體" panose="020B0604030504040204" pitchFamily="34" charset="-120"/>
              </a:rPr>
              <a:t>3D</a:t>
            </a:r>
            <a:r>
              <a:rPr lang="zh-TW" altLang="en-US" dirty="0">
                <a:latin typeface="微軟正黑體" panose="020B0604030504040204" pitchFamily="34" charset="-120"/>
                <a:ea typeface="微軟正黑體" panose="020B0604030504040204" pitchFamily="34" charset="-120"/>
              </a:rPr>
              <a:t>尋邊器進行手動量測後儲存四點再由控制器計算出工件中心</a:t>
            </a:r>
          </a:p>
        </p:txBody>
      </p:sp>
      <p:sp>
        <p:nvSpPr>
          <p:cNvPr id="12" name="五角星形 11"/>
          <p:cNvSpPr/>
          <p:nvPr/>
        </p:nvSpPr>
        <p:spPr>
          <a:xfrm>
            <a:off x="2771800" y="1692425"/>
            <a:ext cx="360040" cy="360040"/>
          </a:xfrm>
          <a:prstGeom prst="star5">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13" name="矩形 12"/>
          <p:cNvSpPr/>
          <p:nvPr/>
        </p:nvSpPr>
        <p:spPr>
          <a:xfrm>
            <a:off x="3166722" y="1635646"/>
            <a:ext cx="73815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2296520" y="3486646"/>
            <a:ext cx="1339375" cy="2562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接點 14"/>
          <p:cNvCxnSpPr>
            <a:stCxn id="18" idx="0"/>
            <a:endCxn id="14" idx="2"/>
          </p:cNvCxnSpPr>
          <p:nvPr/>
        </p:nvCxnSpPr>
        <p:spPr>
          <a:xfrm flipH="1" flipV="1">
            <a:off x="2966208" y="3742928"/>
            <a:ext cx="309649" cy="695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1835697" y="3812485"/>
            <a:ext cx="2880319" cy="646331"/>
          </a:xfrm>
          <a:prstGeom prst="rect">
            <a:avLst/>
          </a:prstGeom>
          <a:noFill/>
          <a:ln w="38100">
            <a:solidFill>
              <a:srgbClr val="FF0000"/>
            </a:solidFill>
          </a:ln>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量測點  與  工件原點   的 相對座標 </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從工件原點算起</a:t>
            </a:r>
            <a:r>
              <a:rPr lang="en-US" altLang="zh-TW" b="1" dirty="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360154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工件自動量測操作</a:t>
            </a:r>
          </a:p>
        </p:txBody>
      </p:sp>
      <p:pic>
        <p:nvPicPr>
          <p:cNvPr id="2" name="內容版面配置區 1"/>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755576" y="771550"/>
            <a:ext cx="5202987" cy="3887788"/>
          </a:xfrm>
        </p:spPr>
      </p:pic>
      <p:sp>
        <p:nvSpPr>
          <p:cNvPr id="6" name="矩形 5"/>
          <p:cNvSpPr/>
          <p:nvPr/>
        </p:nvSpPr>
        <p:spPr>
          <a:xfrm>
            <a:off x="5311465" y="1347614"/>
            <a:ext cx="647098" cy="28909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p:cNvCxnSpPr>
            <a:stCxn id="8" idx="2"/>
            <a:endCxn id="6" idx="3"/>
          </p:cNvCxnSpPr>
          <p:nvPr/>
        </p:nvCxnSpPr>
        <p:spPr>
          <a:xfrm flipH="1">
            <a:off x="5958563" y="2130594"/>
            <a:ext cx="1601769" cy="6624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6156176" y="1207264"/>
            <a:ext cx="2808312" cy="923330"/>
          </a:xfrm>
          <a:prstGeom prst="rect">
            <a:avLst/>
          </a:prstGeom>
          <a:noFill/>
          <a:ln>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假若刀具形式為</a:t>
            </a:r>
            <a:r>
              <a:rPr lang="en-US" altLang="zh-TW" dirty="0">
                <a:latin typeface="微軟正黑體" panose="020B0604030504040204" pitchFamily="34" charset="-120"/>
                <a:ea typeface="微軟正黑體" panose="020B0604030504040204" pitchFamily="34" charset="-120"/>
              </a:rPr>
              <a:t>3D</a:t>
            </a:r>
            <a:r>
              <a:rPr lang="zh-TW" altLang="en-US" dirty="0">
                <a:latin typeface="微軟正黑體" panose="020B0604030504040204" pitchFamily="34" charset="-120"/>
                <a:ea typeface="微軟正黑體" panose="020B0604030504040204" pitchFamily="34" charset="-120"/>
              </a:rPr>
              <a:t>探針則此處不會出現量測點儲存，</a:t>
            </a:r>
          </a:p>
        </p:txBody>
      </p:sp>
    </p:spTree>
    <p:extLst>
      <p:ext uri="{BB962C8B-B14F-4D97-AF65-F5344CB8AC3E}">
        <p14:creationId xmlns:p14="http://schemas.microsoft.com/office/powerpoint/2010/main" val="2060283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639173" y="705166"/>
            <a:ext cx="5212839" cy="3887788"/>
          </a:xfrm>
        </p:spPr>
      </p:pic>
      <p:sp>
        <p:nvSpPr>
          <p:cNvPr id="4" name="標題 3"/>
          <p:cNvSpPr>
            <a:spLocks noGrp="1"/>
          </p:cNvSpPr>
          <p:nvPr>
            <p:ph type="title"/>
          </p:nvPr>
        </p:nvSpPr>
        <p:spPr/>
        <p:txBody>
          <a:bodyPr/>
          <a:lstStyle/>
          <a:p>
            <a:r>
              <a:rPr lang="zh-TW" altLang="en-US" dirty="0"/>
              <a:t>工件自動量測操作</a:t>
            </a:r>
          </a:p>
        </p:txBody>
      </p:sp>
      <p:sp>
        <p:nvSpPr>
          <p:cNvPr id="6" name="矩形 5"/>
          <p:cNvSpPr/>
          <p:nvPr/>
        </p:nvSpPr>
        <p:spPr>
          <a:xfrm>
            <a:off x="971600" y="2859782"/>
            <a:ext cx="2952328"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p:cNvCxnSpPr>
            <a:stCxn id="8" idx="2"/>
            <a:endCxn id="6" idx="3"/>
          </p:cNvCxnSpPr>
          <p:nvPr/>
        </p:nvCxnSpPr>
        <p:spPr>
          <a:xfrm flipH="1">
            <a:off x="3923928" y="2301980"/>
            <a:ext cx="3528392" cy="11338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5940152" y="1014063"/>
            <a:ext cx="3024336" cy="1287917"/>
          </a:xfrm>
          <a:prstGeom prst="rect">
            <a:avLst/>
          </a:prstGeom>
          <a:noFill/>
          <a:ln>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將待測工件尺寸依照左方示意圖輸入後即可按下</a:t>
            </a:r>
            <a:r>
              <a:rPr lang="en-US" altLang="zh-TW" dirty="0">
                <a:latin typeface="微軟正黑體" panose="020B0604030504040204" pitchFamily="34" charset="-120"/>
                <a:ea typeface="微軟正黑體" panose="020B0604030504040204" pitchFamily="34" charset="-120"/>
              </a:rPr>
              <a:t>CYCLE</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START</a:t>
            </a:r>
            <a:r>
              <a:rPr lang="zh-TW" altLang="en-US" dirty="0">
                <a:latin typeface="微軟正黑體" panose="020B0604030504040204" pitchFamily="34" charset="-120"/>
                <a:ea typeface="微軟正黑體" panose="020B0604030504040204" pitchFamily="34" charset="-120"/>
              </a:rPr>
              <a:t>進行工件自動量測</a:t>
            </a:r>
          </a:p>
        </p:txBody>
      </p:sp>
    </p:spTree>
    <p:extLst>
      <p:ext uri="{BB962C8B-B14F-4D97-AF65-F5344CB8AC3E}">
        <p14:creationId xmlns:p14="http://schemas.microsoft.com/office/powerpoint/2010/main" val="160649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工件自動量測操作</a:t>
            </a:r>
          </a:p>
        </p:txBody>
      </p:sp>
      <p:sp>
        <p:nvSpPr>
          <p:cNvPr id="9" name="文字方塊 8"/>
          <p:cNvSpPr txBox="1"/>
          <p:nvPr/>
        </p:nvSpPr>
        <p:spPr>
          <a:xfrm>
            <a:off x="1763688" y="771550"/>
            <a:ext cx="6480720" cy="3831818"/>
          </a:xfrm>
          <a:prstGeom prst="rect">
            <a:avLst/>
          </a:prstGeom>
          <a:noFill/>
        </p:spPr>
        <p:txBody>
          <a:bodyPr wrap="square" rtlCol="0">
            <a:spAutoFit/>
          </a:bodyPr>
          <a:lstStyle/>
          <a:p>
            <a:pPr>
              <a:lnSpc>
                <a:spcPct val="150000"/>
              </a:lnSpc>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重點複習：</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按</a:t>
            </a:r>
            <a:r>
              <a:rPr lang="en-US" altLang="zh-TW" dirty="0">
                <a:latin typeface="微軟正黑體" panose="020B0604030504040204" pitchFamily="34" charset="-120"/>
                <a:ea typeface="微軟正黑體" panose="020B0604030504040204" pitchFamily="34" charset="-120"/>
              </a:rPr>
              <a:t>Machine</a:t>
            </a:r>
            <a:r>
              <a:rPr lang="zh-TW" altLang="en-US" dirty="0">
                <a:latin typeface="微軟正黑體" panose="020B0604030504040204" pitchFamily="34" charset="-120"/>
                <a:ea typeface="微軟正黑體" panose="020B0604030504040204" pitchFamily="34" charset="-120"/>
              </a:rPr>
              <a:t>利用</a:t>
            </a:r>
            <a:r>
              <a:rPr lang="en-US" altLang="zh-TW" dirty="0">
                <a:latin typeface="微軟正黑體" panose="020B0604030504040204" pitchFamily="34" charset="-120"/>
                <a:ea typeface="微軟正黑體" panose="020B0604030504040204" pitchFamily="34" charset="-120"/>
              </a:rPr>
              <a:t>T,S,M</a:t>
            </a:r>
            <a:r>
              <a:rPr lang="zh-TW" altLang="en-US" dirty="0">
                <a:latin typeface="微軟正黑體" panose="020B0604030504040204" pitchFamily="34" charset="-120"/>
                <a:ea typeface="微軟正黑體" panose="020B0604030504040204" pitchFamily="34" charset="-120"/>
              </a:rPr>
              <a:t>做動</a:t>
            </a:r>
            <a:r>
              <a:rPr lang="en-US" altLang="zh-TW" dirty="0">
                <a:latin typeface="微軟正黑體" panose="020B0604030504040204" pitchFamily="34" charset="-120"/>
                <a:ea typeface="微軟正黑體" panose="020B0604030504040204" pitchFamily="34" charset="-120"/>
              </a:rPr>
              <a:t>G54</a:t>
            </a: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裝上</a:t>
            </a:r>
            <a:r>
              <a:rPr lang="en-US" altLang="zh-TW" dirty="0">
                <a:latin typeface="微軟正黑體" panose="020B0604030504040204" pitchFamily="34" charset="-120"/>
                <a:ea typeface="微軟正黑體" panose="020B0604030504040204" pitchFamily="34" charset="-120"/>
              </a:rPr>
              <a:t>3D</a:t>
            </a:r>
            <a:r>
              <a:rPr lang="zh-TW" altLang="en-US" dirty="0">
                <a:latin typeface="微軟正黑體" panose="020B0604030504040204" pitchFamily="34" charset="-120"/>
                <a:ea typeface="微軟正黑體" panose="020B0604030504040204" pitchFamily="34" charset="-120"/>
              </a:rPr>
              <a:t>尋邊器</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按下工件量測</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選取量測幾何形狀</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將</a:t>
            </a:r>
            <a:r>
              <a:rPr lang="en-US" altLang="zh-TW" dirty="0">
                <a:latin typeface="微軟正黑體" panose="020B0604030504040204" pitchFamily="34" charset="-120"/>
                <a:ea typeface="微軟正黑體" panose="020B0604030504040204" pitchFamily="34" charset="-120"/>
              </a:rPr>
              <a:t>3D</a:t>
            </a:r>
            <a:r>
              <a:rPr lang="zh-TW" altLang="en-US" dirty="0">
                <a:latin typeface="微軟正黑體" panose="020B0604030504040204" pitchFamily="34" charset="-120"/>
                <a:ea typeface="微軟正黑體" panose="020B0604030504040204" pitchFamily="34" charset="-120"/>
              </a:rPr>
              <a:t>尋邊器移動到對應的量測點</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按下儲存</a:t>
            </a:r>
            <a:r>
              <a:rPr lang="en-US" altLang="zh-TW" dirty="0" err="1">
                <a:latin typeface="微軟正黑體" panose="020B0604030504040204" pitchFamily="34" charset="-120"/>
                <a:ea typeface="微軟正黑體" panose="020B0604030504040204" pitchFamily="34" charset="-120"/>
              </a:rPr>
              <a:t>P</a:t>
            </a:r>
            <a:r>
              <a:rPr lang="en-US" altLang="zh-TW" u="sng" dirty="0" err="1">
                <a:latin typeface="微軟正黑體" panose="020B0604030504040204" pitchFamily="34" charset="-120"/>
                <a:ea typeface="微軟正黑體" panose="020B0604030504040204" pitchFamily="34" charset="-120"/>
              </a:rPr>
              <a:t>n</a:t>
            </a:r>
            <a:r>
              <a:rPr lang="zh-TW" altLang="en-US" u="sng" dirty="0">
                <a:latin typeface="微軟正黑體" panose="020B0604030504040204" pitchFamily="34" charset="-120"/>
                <a:ea typeface="微軟正黑體" panose="020B0604030504040204" pitchFamily="34" charset="-120"/>
              </a:rPr>
              <a:t> </a:t>
            </a:r>
            <a:r>
              <a:rPr lang="en-US" altLang="zh-TW" u="sng" dirty="0">
                <a:latin typeface="微軟正黑體" panose="020B0604030504040204" pitchFamily="34" charset="-120"/>
                <a:ea typeface="微軟正黑體" panose="020B0604030504040204" pitchFamily="34" charset="-120"/>
              </a:rPr>
              <a:t>(n=1</a:t>
            </a:r>
            <a:r>
              <a:rPr lang="zh-TW" altLang="en-US" u="sng" dirty="0">
                <a:latin typeface="微軟正黑體" panose="020B0604030504040204" pitchFamily="34" charset="-120"/>
                <a:ea typeface="微軟正黑體" panose="020B0604030504040204" pitchFamily="34" charset="-120"/>
              </a:rPr>
              <a:t>、</a:t>
            </a:r>
            <a:r>
              <a:rPr lang="en-US" altLang="zh-TW" u="sng" dirty="0">
                <a:latin typeface="微軟正黑體" panose="020B0604030504040204" pitchFamily="34" charset="-120"/>
                <a:ea typeface="微軟正黑體" panose="020B0604030504040204" pitchFamily="34" charset="-120"/>
              </a:rPr>
              <a:t>2</a:t>
            </a:r>
            <a:r>
              <a:rPr lang="zh-TW" altLang="en-US" u="sng" dirty="0">
                <a:latin typeface="微軟正黑體" panose="020B0604030504040204" pitchFamily="34" charset="-120"/>
                <a:ea typeface="微軟正黑體" panose="020B0604030504040204" pitchFamily="34" charset="-120"/>
              </a:rPr>
              <a:t>、</a:t>
            </a:r>
            <a:r>
              <a:rPr lang="en-US" altLang="zh-TW" u="sng" dirty="0">
                <a:latin typeface="微軟正黑體" panose="020B0604030504040204" pitchFamily="34" charset="-120"/>
                <a:ea typeface="微軟正黑體" panose="020B0604030504040204" pitchFamily="34" charset="-120"/>
              </a:rPr>
              <a:t>3</a:t>
            </a:r>
            <a:r>
              <a:rPr lang="zh-TW" altLang="en-US" u="sng" dirty="0">
                <a:latin typeface="微軟正黑體" panose="020B0604030504040204" pitchFamily="34" charset="-120"/>
                <a:ea typeface="微軟正黑體" panose="020B0604030504040204" pitchFamily="34" charset="-120"/>
              </a:rPr>
              <a:t>、</a:t>
            </a:r>
            <a:r>
              <a:rPr lang="en-US" altLang="zh-TW" u="sng" dirty="0">
                <a:latin typeface="微軟正黑體" panose="020B0604030504040204" pitchFamily="34" charset="-120"/>
                <a:ea typeface="微軟正黑體" panose="020B0604030504040204" pitchFamily="34" charset="-120"/>
              </a:rPr>
              <a:t>4)</a:t>
            </a: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重複</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步驟直到量測點接儲存完畢後按下設定</a:t>
            </a:r>
            <a:r>
              <a:rPr lang="en-US" altLang="zh-TW" dirty="0">
                <a:latin typeface="微軟正黑體" panose="020B0604030504040204" pitchFamily="34" charset="-120"/>
                <a:ea typeface="微軟正黑體" panose="020B0604030504040204" pitchFamily="34" charset="-120"/>
              </a:rPr>
              <a:t>W0</a:t>
            </a:r>
          </a:p>
          <a:p>
            <a:pPr marL="342900" indent="-342900">
              <a:lnSpc>
                <a:spcPct val="150000"/>
              </a:lnSpc>
              <a:buFont typeface="+mj-lt"/>
              <a:buAutoNum type="arabicPeriod"/>
            </a:pP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463994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446635" y="76984"/>
            <a:ext cx="5652000" cy="324000"/>
          </a:xfrm>
        </p:spPr>
        <p:txBody>
          <a:bodyPr/>
          <a:lstStyle/>
          <a:p>
            <a:r>
              <a:rPr lang="zh-TW" altLang="en-US" dirty="0"/>
              <a:t>程式管理介紹</a:t>
            </a:r>
            <a:endParaRPr lang="en-US" altLang="zh-TW" dirty="0"/>
          </a:p>
        </p:txBody>
      </p:sp>
      <p:pic>
        <p:nvPicPr>
          <p:cNvPr id="9" name="圖片 8"/>
          <p:cNvPicPr>
            <a:picLocks noChangeAspect="1"/>
          </p:cNvPicPr>
          <p:nvPr/>
        </p:nvPicPr>
        <p:blipFill rotWithShape="1">
          <a:blip r:embed="rId2" cstate="print">
            <a:extLst>
              <a:ext uri="{28A0092B-C50C-407E-A947-70E740481C1C}">
                <a14:useLocalDpi xmlns:a14="http://schemas.microsoft.com/office/drawing/2010/main" val="0"/>
              </a:ext>
            </a:extLst>
          </a:blip>
          <a:srcRect l="6156" t="21862" r="65526" b="43158"/>
          <a:stretch/>
        </p:blipFill>
        <p:spPr>
          <a:xfrm>
            <a:off x="4583842" y="259026"/>
            <a:ext cx="1656185" cy="1152129"/>
          </a:xfrm>
          <a:prstGeom prst="rect">
            <a:avLst/>
          </a:prstGeom>
        </p:spPr>
      </p:pic>
      <p:sp>
        <p:nvSpPr>
          <p:cNvPr id="11" name="矩形 10"/>
          <p:cNvSpPr/>
          <p:nvPr/>
        </p:nvSpPr>
        <p:spPr>
          <a:xfrm>
            <a:off x="4721508" y="788482"/>
            <a:ext cx="50405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4583842" y="1489637"/>
            <a:ext cx="4400376" cy="2585323"/>
          </a:xfrm>
          <a:prstGeom prst="rect">
            <a:avLst/>
          </a:prstGeom>
          <a:noFill/>
          <a:ln>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先按下</a:t>
            </a:r>
            <a:r>
              <a:rPr lang="en-US" altLang="zh-TW" dirty="0">
                <a:latin typeface="微軟正黑體" panose="020B0604030504040204" pitchFamily="34" charset="-120"/>
                <a:ea typeface="微軟正黑體" panose="020B0604030504040204" pitchFamily="34" charset="-120"/>
              </a:rPr>
              <a:t>PROGRAM MANAGER</a:t>
            </a:r>
            <a:r>
              <a:rPr lang="zh-TW" altLang="en-US" dirty="0">
                <a:latin typeface="微軟正黑體" panose="020B0604030504040204" pitchFamily="34" charset="-120"/>
                <a:ea typeface="微軟正黑體" panose="020B0604030504040204" pitchFamily="34" charset="-120"/>
              </a:rPr>
              <a:t>鍵進入下列介面，一般使用之程式皆放在工件程式資料夾，副程式放在副程式資料夾，不過實際上不管是何種程式都可以放進資料夾內，也就是如同電腦一般，資料夾只提供存放空間，並不限制裡面放的是何種檔案。</a:t>
            </a:r>
          </a:p>
        </p:txBody>
      </p:sp>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269196"/>
            <a:ext cx="4032448" cy="3026207"/>
          </a:xfrm>
          <a:prstGeom prst="rect">
            <a:avLst/>
          </a:prstGeom>
        </p:spPr>
      </p:pic>
    </p:spTree>
    <p:extLst>
      <p:ext uri="{BB962C8B-B14F-4D97-AF65-F5344CB8AC3E}">
        <p14:creationId xmlns:p14="http://schemas.microsoft.com/office/powerpoint/2010/main" val="2274157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94" y="886209"/>
            <a:ext cx="5928481" cy="3333143"/>
          </a:xfrm>
          <a:prstGeom prst="rect">
            <a:avLst/>
          </a:prstGeom>
        </p:spPr>
      </p:pic>
      <p:sp>
        <p:nvSpPr>
          <p:cNvPr id="4" name="標題 3"/>
          <p:cNvSpPr>
            <a:spLocks noGrp="1"/>
          </p:cNvSpPr>
          <p:nvPr>
            <p:ph type="title"/>
          </p:nvPr>
        </p:nvSpPr>
        <p:spPr/>
        <p:txBody>
          <a:bodyPr/>
          <a:lstStyle/>
          <a:p>
            <a:r>
              <a:rPr lang="zh-TW" altLang="en-US" dirty="0"/>
              <a:t>暖機步驟</a:t>
            </a:r>
          </a:p>
        </p:txBody>
      </p:sp>
      <p:sp>
        <p:nvSpPr>
          <p:cNvPr id="24" name="文字方塊 23"/>
          <p:cNvSpPr txBox="1"/>
          <p:nvPr/>
        </p:nvSpPr>
        <p:spPr>
          <a:xfrm>
            <a:off x="6516216" y="896948"/>
            <a:ext cx="2448272" cy="1754326"/>
          </a:xfrm>
          <a:prstGeom prst="rect">
            <a:avLst/>
          </a:prstGeom>
          <a:noFill/>
          <a:ln>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按下</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會顯示目前狀態下的警報訊息，如左圖中系統告知需要暖機。</a:t>
            </a:r>
            <a:endParaRPr lang="en-US" altLang="zh-TW" dirty="0">
              <a:latin typeface="微軟正黑體" panose="020B0604030504040204" pitchFamily="34" charset="-120"/>
              <a:ea typeface="微軟正黑體" panose="020B0604030504040204" pitchFamily="34" charset="-120"/>
            </a:endParaRPr>
          </a:p>
        </p:txBody>
      </p:sp>
      <p:sp>
        <p:nvSpPr>
          <p:cNvPr id="10" name="圓角矩形 9"/>
          <p:cNvSpPr/>
          <p:nvPr/>
        </p:nvSpPr>
        <p:spPr>
          <a:xfrm>
            <a:off x="402680" y="1275606"/>
            <a:ext cx="5465463" cy="43204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內容版面配置區 1"/>
          <p:cNvPicPr>
            <a:picLocks noGrp="1" noChangeAspect="1"/>
          </p:cNvPicPr>
          <p:nvPr>
            <p:ph sz="quarter" idx="12"/>
          </p:nvPr>
        </p:nvPicPr>
        <p:blipFill rotWithShape="1">
          <a:blip r:embed="rId3"/>
          <a:srcRect l="38458" t="52717" r="38458" b="3329"/>
          <a:stretch/>
        </p:blipFill>
        <p:spPr>
          <a:xfrm>
            <a:off x="7110948" y="941854"/>
            <a:ext cx="360040" cy="450048"/>
          </a:xfrm>
          <a:prstGeom prst="rect">
            <a:avLst/>
          </a:prstGeom>
        </p:spPr>
      </p:pic>
    </p:spTree>
    <p:extLst>
      <p:ext uri="{BB962C8B-B14F-4D97-AF65-F5344CB8AC3E}">
        <p14:creationId xmlns:p14="http://schemas.microsoft.com/office/powerpoint/2010/main" val="8709719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程式管理介紹</a:t>
            </a:r>
            <a:endParaRPr lang="en-US" altLang="zh-TW" dirty="0"/>
          </a:p>
        </p:txBody>
      </p:sp>
      <p:pic>
        <p:nvPicPr>
          <p:cNvPr id="3" name="圖片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7544" y="915566"/>
            <a:ext cx="3528392" cy="2629126"/>
          </a:xfrm>
          <a:prstGeom prst="rect">
            <a:avLst/>
          </a:prstGeom>
        </p:spPr>
      </p:pic>
      <p:sp>
        <p:nvSpPr>
          <p:cNvPr id="5" name="文字方塊 4"/>
          <p:cNvSpPr txBox="1"/>
          <p:nvPr/>
        </p:nvSpPr>
        <p:spPr>
          <a:xfrm>
            <a:off x="720660" y="3710883"/>
            <a:ext cx="2555196" cy="646331"/>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工件程式副檔名為</a:t>
            </a:r>
            <a:r>
              <a:rPr lang="en-US" altLang="zh-TW" dirty="0">
                <a:latin typeface="微軟正黑體" panose="020B0604030504040204" pitchFamily="34" charset="-120"/>
                <a:ea typeface="微軟正黑體" panose="020B0604030504040204" pitchFamily="34" charset="-120"/>
              </a:rPr>
              <a:t>.MPF</a:t>
            </a:r>
          </a:p>
          <a:p>
            <a:r>
              <a:rPr lang="zh-TW" altLang="en-US" dirty="0">
                <a:latin typeface="微軟正黑體" panose="020B0604030504040204" pitchFamily="34" charset="-120"/>
                <a:ea typeface="微軟正黑體" panose="020B0604030504040204" pitchFamily="34" charset="-120"/>
              </a:rPr>
              <a:t>副程式副檔名則為</a:t>
            </a:r>
            <a:r>
              <a:rPr lang="en-US" altLang="zh-TW" dirty="0">
                <a:latin typeface="微軟正黑體" panose="020B0604030504040204" pitchFamily="34" charset="-120"/>
                <a:ea typeface="微軟正黑體" panose="020B0604030504040204" pitchFamily="34" charset="-120"/>
              </a:rPr>
              <a:t>.SPF</a:t>
            </a: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4660" y="910754"/>
            <a:ext cx="439532" cy="2633938"/>
          </a:xfrm>
          <a:prstGeom prst="rect">
            <a:avLst/>
          </a:prstGeom>
        </p:spPr>
      </p:pic>
      <p:sp>
        <p:nvSpPr>
          <p:cNvPr id="7" name="矩形 6"/>
          <p:cNvSpPr/>
          <p:nvPr/>
        </p:nvSpPr>
        <p:spPr>
          <a:xfrm>
            <a:off x="3512716" y="3027316"/>
            <a:ext cx="504056" cy="2645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p:cNvCxnSpPr>
            <a:stCxn id="7" idx="3"/>
          </p:cNvCxnSpPr>
          <p:nvPr/>
        </p:nvCxnSpPr>
        <p:spPr>
          <a:xfrm flipV="1">
            <a:off x="4016772" y="3147814"/>
            <a:ext cx="417888" cy="117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4024015" y="3161086"/>
            <a:ext cx="288032" cy="577081"/>
          </a:xfrm>
          <a:prstGeom prst="rect">
            <a:avLst/>
          </a:prstGeom>
          <a:noFill/>
        </p:spPr>
        <p:txBody>
          <a:bodyPr wrap="square" rtlCol="0">
            <a:spAutoFit/>
          </a:bodyPr>
          <a:lstStyle/>
          <a:p>
            <a:r>
              <a:rPr lang="zh-TW" altLang="en-US" sz="1050" b="1" dirty="0">
                <a:latin typeface="微軟正黑體" panose="020B0604030504040204" pitchFamily="34" charset="-120"/>
                <a:ea typeface="微軟正黑體" panose="020B0604030504040204" pitchFamily="34" charset="-120"/>
              </a:rPr>
              <a:t>下</a:t>
            </a:r>
            <a:endParaRPr lang="en-US" altLang="zh-TW" sz="1050" b="1" dirty="0">
              <a:latin typeface="微軟正黑體" panose="020B0604030504040204" pitchFamily="34" charset="-120"/>
              <a:ea typeface="微軟正黑體" panose="020B0604030504040204" pitchFamily="34" charset="-120"/>
            </a:endParaRPr>
          </a:p>
          <a:p>
            <a:r>
              <a:rPr lang="zh-TW" altLang="en-US" sz="1050" b="1" dirty="0">
                <a:latin typeface="微軟正黑體" panose="020B0604030504040204" pitchFamily="34" charset="-120"/>
                <a:ea typeface="微軟正黑體" panose="020B0604030504040204" pitchFamily="34" charset="-120"/>
              </a:rPr>
              <a:t>一</a:t>
            </a:r>
            <a:endParaRPr lang="en-US" altLang="zh-TW" sz="1050" b="1" dirty="0">
              <a:latin typeface="微軟正黑體" panose="020B0604030504040204" pitchFamily="34" charset="-120"/>
              <a:ea typeface="微軟正黑體" panose="020B0604030504040204" pitchFamily="34" charset="-120"/>
            </a:endParaRPr>
          </a:p>
          <a:p>
            <a:r>
              <a:rPr lang="zh-TW" altLang="en-US" sz="1050" b="1" dirty="0">
                <a:latin typeface="微軟正黑體" panose="020B0604030504040204" pitchFamily="34" charset="-120"/>
                <a:ea typeface="微軟正黑體" panose="020B0604030504040204" pitchFamily="34" charset="-120"/>
              </a:rPr>
              <a:t>頁</a:t>
            </a:r>
          </a:p>
        </p:txBody>
      </p:sp>
      <p:pic>
        <p:nvPicPr>
          <p:cNvPr id="12" name="圖片 11"/>
          <p:cNvPicPr>
            <a:picLocks noChangeAspect="1"/>
          </p:cNvPicPr>
          <p:nvPr/>
        </p:nvPicPr>
        <p:blipFill rotWithShape="1">
          <a:blip r:embed="rId4" cstate="print">
            <a:extLst>
              <a:ext uri="{28A0092B-C50C-407E-A947-70E740481C1C}">
                <a14:useLocalDpi xmlns:a14="http://schemas.microsoft.com/office/drawing/2010/main" val="0"/>
              </a:ext>
            </a:extLst>
          </a:blip>
          <a:srcRect t="26200"/>
          <a:stretch/>
        </p:blipFill>
        <p:spPr>
          <a:xfrm>
            <a:off x="5292080" y="768620"/>
            <a:ext cx="3545163" cy="1937293"/>
          </a:xfrm>
          <a:prstGeom prst="rect">
            <a:avLst/>
          </a:prstGeom>
        </p:spPr>
      </p:pic>
      <p:sp>
        <p:nvSpPr>
          <p:cNvPr id="14" name="文字方塊 13"/>
          <p:cNvSpPr txBox="1"/>
          <p:nvPr/>
        </p:nvSpPr>
        <p:spPr>
          <a:xfrm>
            <a:off x="5731100" y="2787553"/>
            <a:ext cx="3233387" cy="1200329"/>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若轉出之程式副檔名為</a:t>
            </a:r>
            <a:r>
              <a:rPr lang="en-US" altLang="zh-TW" dirty="0">
                <a:latin typeface="微軟正黑體" panose="020B0604030504040204" pitchFamily="34" charset="-120"/>
                <a:ea typeface="微軟正黑體" panose="020B0604030504040204" pitchFamily="34" charset="-120"/>
              </a:rPr>
              <a:t>.NC</a:t>
            </a:r>
          </a:p>
          <a:p>
            <a:r>
              <a:rPr lang="zh-TW" altLang="en-US" dirty="0">
                <a:latin typeface="微軟正黑體" panose="020B0604030504040204" pitchFamily="34" charset="-120"/>
                <a:ea typeface="微軟正黑體" panose="020B0604030504040204" pitchFamily="34" charset="-120"/>
              </a:rPr>
              <a:t>時從</a:t>
            </a:r>
            <a:r>
              <a:rPr lang="en-US" altLang="zh-TW" dirty="0">
                <a:latin typeface="微軟正黑體" panose="020B0604030504040204" pitchFamily="34" charset="-120"/>
                <a:ea typeface="微軟正黑體" panose="020B0604030504040204" pitchFamily="34" charset="-120"/>
              </a:rPr>
              <a:t>USB</a:t>
            </a:r>
            <a:r>
              <a:rPr lang="zh-TW" altLang="en-US" dirty="0">
                <a:latin typeface="微軟正黑體" panose="020B0604030504040204" pitchFamily="34" charset="-120"/>
                <a:ea typeface="微軟正黑體" panose="020B0604030504040204" pitchFamily="34" charset="-120"/>
              </a:rPr>
              <a:t>複製到控制器時會跳出更改副檔名的提示視窗，此時按下  　   即可修改副檔名</a:t>
            </a:r>
          </a:p>
        </p:txBody>
      </p:sp>
      <p:sp>
        <p:nvSpPr>
          <p:cNvPr id="15" name="向上箭號 14"/>
          <p:cNvSpPr/>
          <p:nvPr/>
        </p:nvSpPr>
        <p:spPr>
          <a:xfrm>
            <a:off x="5312916" y="2787553"/>
            <a:ext cx="288032" cy="75713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p:cNvPicPr>
            <a:picLocks noChangeAspect="1"/>
          </p:cNvPicPr>
          <p:nvPr/>
        </p:nvPicPr>
        <p:blipFill rotWithShape="1">
          <a:blip r:embed="rId3" cstate="print">
            <a:extLst>
              <a:ext uri="{28A0092B-C50C-407E-A947-70E740481C1C}">
                <a14:useLocalDpi xmlns:a14="http://schemas.microsoft.com/office/drawing/2010/main" val="0"/>
              </a:ext>
            </a:extLst>
          </a:blip>
          <a:srcRect t="58973" r="-15465" b="31654"/>
          <a:stretch/>
        </p:blipFill>
        <p:spPr>
          <a:xfrm>
            <a:off x="6544301" y="3653986"/>
            <a:ext cx="507501" cy="288032"/>
          </a:xfrm>
          <a:prstGeom prst="rect">
            <a:avLst/>
          </a:prstGeom>
        </p:spPr>
      </p:pic>
    </p:spTree>
    <p:extLst>
      <p:ext uri="{BB962C8B-B14F-4D97-AF65-F5344CB8AC3E}">
        <p14:creationId xmlns:p14="http://schemas.microsoft.com/office/powerpoint/2010/main" val="25609538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程式管理介紹</a:t>
            </a:r>
            <a:endParaRPr lang="en-US" altLang="zh-TW" dirty="0"/>
          </a:p>
        </p:txBody>
      </p:sp>
      <p:grpSp>
        <p:nvGrpSpPr>
          <p:cNvPr id="21" name="群組 20"/>
          <p:cNvGrpSpPr/>
          <p:nvPr/>
        </p:nvGrpSpPr>
        <p:grpSpPr>
          <a:xfrm>
            <a:off x="4499992" y="762736"/>
            <a:ext cx="4070573" cy="2809351"/>
            <a:chOff x="539552" y="835984"/>
            <a:chExt cx="3756371" cy="2910481"/>
          </a:xfrm>
        </p:grpSpPr>
        <p:sp>
          <p:nvSpPr>
            <p:cNvPr id="5" name="文字方塊 4"/>
            <p:cNvSpPr txBox="1"/>
            <p:nvPr/>
          </p:nvSpPr>
          <p:spPr>
            <a:xfrm>
              <a:off x="544662" y="3363838"/>
              <a:ext cx="2320633" cy="382627"/>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把副檔名改成</a:t>
              </a:r>
              <a:r>
                <a:rPr lang="en-US" altLang="zh-TW" dirty="0">
                  <a:latin typeface="微軟正黑體" panose="020B0604030504040204" pitchFamily="34" charset="-120"/>
                  <a:ea typeface="微軟正黑體" panose="020B0604030504040204" pitchFamily="34" charset="-120"/>
                </a:rPr>
                <a:t>MPF</a:t>
              </a:r>
              <a:r>
                <a:rPr lang="zh-TW" altLang="en-US" dirty="0">
                  <a:latin typeface="微軟正黑體" panose="020B0604030504040204" pitchFamily="34" charset="-120"/>
                  <a:ea typeface="微軟正黑體" panose="020B0604030504040204" pitchFamily="34" charset="-120"/>
                </a:rPr>
                <a:t>即可</a:t>
              </a:r>
              <a:endParaRPr lang="en-US" altLang="zh-TW" dirty="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835984"/>
              <a:ext cx="3756371" cy="2409015"/>
            </a:xfrm>
            <a:prstGeom prst="rect">
              <a:avLst/>
            </a:prstGeom>
          </p:spPr>
        </p:pic>
        <p:sp>
          <p:nvSpPr>
            <p:cNvPr id="17" name="矩形 16"/>
            <p:cNvSpPr/>
            <p:nvPr/>
          </p:nvSpPr>
          <p:spPr>
            <a:xfrm>
              <a:off x="1331772" y="1203598"/>
              <a:ext cx="647940" cy="2645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直線單箭頭接點 9"/>
            <p:cNvCxnSpPr>
              <a:stCxn id="17" idx="2"/>
              <a:endCxn id="5" idx="0"/>
            </p:cNvCxnSpPr>
            <p:nvPr/>
          </p:nvCxnSpPr>
          <p:spPr>
            <a:xfrm>
              <a:off x="1655742" y="1468112"/>
              <a:ext cx="49237" cy="18957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文字方塊 18"/>
          <p:cNvSpPr txBox="1"/>
          <p:nvPr/>
        </p:nvSpPr>
        <p:spPr>
          <a:xfrm>
            <a:off x="531788" y="3791747"/>
            <a:ext cx="8436222" cy="923330"/>
          </a:xfrm>
          <a:prstGeom prst="rect">
            <a:avLst/>
          </a:prstGeom>
          <a:noFill/>
          <a:ln>
            <a:solidFill>
              <a:schemeClr val="tx1"/>
            </a:solidFill>
          </a:ln>
        </p:spPr>
        <p:txBody>
          <a:bodyPr wrap="square" rtlCol="0">
            <a:spAutoFit/>
          </a:bodyPr>
          <a:lstStyle/>
          <a:p>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西門子系統會接受各式各樣</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個字母的副檔名，所以假設副檔名為</a:t>
            </a:r>
            <a:r>
              <a:rPr lang="en-US" altLang="zh-TW" dirty="0">
                <a:latin typeface="微軟正黑體" panose="020B0604030504040204" pitchFamily="34" charset="-120"/>
                <a:ea typeface="微軟正黑體" panose="020B0604030504040204" pitchFamily="34" charset="-120"/>
              </a:rPr>
              <a:t>txt</a:t>
            </a:r>
            <a:r>
              <a:rPr lang="zh-TW" altLang="en-US" dirty="0">
                <a:latin typeface="微軟正黑體" panose="020B0604030504040204" pitchFamily="34" charset="-120"/>
                <a:ea typeface="微軟正黑體" panose="020B0604030504040204" pitchFamily="34" charset="-120"/>
              </a:rPr>
              <a:t>，從</a:t>
            </a:r>
            <a:r>
              <a:rPr lang="en-US" altLang="zh-TW" dirty="0">
                <a:latin typeface="微軟正黑體" panose="020B0604030504040204" pitchFamily="34" charset="-120"/>
                <a:ea typeface="微軟正黑體" panose="020B0604030504040204" pitchFamily="34" charset="-120"/>
              </a:rPr>
              <a:t>USB</a:t>
            </a:r>
            <a:r>
              <a:rPr lang="zh-TW" altLang="en-US" dirty="0">
                <a:latin typeface="微軟正黑體" panose="020B0604030504040204" pitchFamily="34" charset="-120"/>
                <a:ea typeface="微軟正黑體" panose="020B0604030504040204" pitchFamily="34" charset="-120"/>
              </a:rPr>
              <a:t>複製到控制器時不會跳出要求更改副檔名的視窗，會直接複製進控制器，雖然程式可以開啟、可以編輯也可進行模擬，但是為不可執行的狀態。</a:t>
            </a:r>
            <a:endParaRPr lang="en-US" altLang="zh-TW" dirty="0">
              <a:latin typeface="微軟正黑體" panose="020B0604030504040204" pitchFamily="34" charset="-120"/>
              <a:ea typeface="微軟正黑體" panose="020B0604030504040204" pitchFamily="34" charset="-120"/>
            </a:endParaRPr>
          </a:p>
        </p:txBody>
      </p:sp>
      <p:grpSp>
        <p:nvGrpSpPr>
          <p:cNvPr id="33" name="群組 32"/>
          <p:cNvGrpSpPr/>
          <p:nvPr/>
        </p:nvGrpSpPr>
        <p:grpSpPr>
          <a:xfrm>
            <a:off x="395536" y="747501"/>
            <a:ext cx="3838540" cy="2879762"/>
            <a:chOff x="3479116" y="170240"/>
            <a:chExt cx="4865187" cy="3551937"/>
          </a:xfrm>
        </p:grpSpPr>
        <p:pic>
          <p:nvPicPr>
            <p:cNvPr id="20" name="圖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5204" y="555526"/>
              <a:ext cx="4200284" cy="3144347"/>
            </a:xfrm>
            <a:prstGeom prst="rect">
              <a:avLst/>
            </a:prstGeom>
          </p:spPr>
        </p:pic>
        <p:sp>
          <p:nvSpPr>
            <p:cNvPr id="23" name="矩形 22"/>
            <p:cNvSpPr/>
            <p:nvPr/>
          </p:nvSpPr>
          <p:spPr>
            <a:xfrm>
              <a:off x="3938425" y="699542"/>
              <a:ext cx="489560" cy="2044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p:cNvSpPr txBox="1"/>
            <p:nvPr/>
          </p:nvSpPr>
          <p:spPr>
            <a:xfrm>
              <a:off x="3479116" y="170240"/>
              <a:ext cx="2555478" cy="455539"/>
            </a:xfrm>
            <a:prstGeom prst="rect">
              <a:avLst/>
            </a:prstGeom>
            <a:noFill/>
            <a:ln>
              <a:noFill/>
            </a:ln>
          </p:spPr>
          <p:txBody>
            <a:bodyPr wrap="square" rtlCol="0">
              <a:spAutoFit/>
            </a:bodyPr>
            <a:lstStyle/>
            <a:p>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 副檔名為</a:t>
              </a:r>
              <a:r>
                <a:rPr lang="en-US" altLang="zh-TW" dirty="0">
                  <a:solidFill>
                    <a:srgbClr val="FF0000"/>
                  </a:solidFill>
                  <a:latin typeface="微軟正黑體" panose="020B0604030504040204" pitchFamily="34" charset="-120"/>
                  <a:ea typeface="微軟正黑體" panose="020B0604030504040204" pitchFamily="34" charset="-120"/>
                </a:rPr>
                <a:t>.txt</a:t>
              </a:r>
            </a:p>
          </p:txBody>
        </p:sp>
        <p:sp>
          <p:nvSpPr>
            <p:cNvPr id="25" name="矩形 24"/>
            <p:cNvSpPr/>
            <p:nvPr/>
          </p:nvSpPr>
          <p:spPr>
            <a:xfrm>
              <a:off x="7373817" y="3432715"/>
              <a:ext cx="521671" cy="289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單箭頭接點 25"/>
            <p:cNvCxnSpPr>
              <a:stCxn id="25" idx="3"/>
            </p:cNvCxnSpPr>
            <p:nvPr/>
          </p:nvCxnSpPr>
          <p:spPr>
            <a:xfrm flipV="1">
              <a:off x="7895488" y="3303398"/>
              <a:ext cx="152378" cy="274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7872109" y="1588255"/>
              <a:ext cx="472194" cy="1822156"/>
            </a:xfrm>
            <a:prstGeom prst="rect">
              <a:avLst/>
            </a:prstGeom>
            <a:noFill/>
            <a:ln>
              <a:noFill/>
            </a:ln>
          </p:spPr>
          <p:txBody>
            <a:bodyPr wrap="square" rtlCol="0">
              <a:spAutoFit/>
            </a:bodyPr>
            <a:lstStyle/>
            <a:p>
              <a:r>
                <a:rPr lang="en-US" altLang="zh-TW" dirty="0">
                  <a:solidFill>
                    <a:srgbClr val="FF0000"/>
                  </a:solidFill>
                  <a:latin typeface="微軟正黑體" panose="020B0604030504040204" pitchFamily="34" charset="-120"/>
                  <a:ea typeface="微軟正黑體" panose="020B0604030504040204" pitchFamily="34" charset="-120"/>
                </a:rPr>
                <a:t>※</a:t>
              </a:r>
            </a:p>
            <a:p>
              <a:r>
                <a:rPr lang="zh-TW" altLang="en-US" dirty="0">
                  <a:solidFill>
                    <a:srgbClr val="FF0000"/>
                  </a:solidFill>
                  <a:latin typeface="微軟正黑體" panose="020B0604030504040204" pitchFamily="34" charset="-120"/>
                  <a:ea typeface="微軟正黑體" panose="020B0604030504040204" pitchFamily="34" charset="-120"/>
                </a:rPr>
                <a:t>不可執行</a:t>
              </a:r>
              <a:endParaRPr lang="en-US" altLang="zh-TW" dirty="0">
                <a:solidFill>
                  <a:srgbClr val="FF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1963220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程式管理介紹</a:t>
            </a:r>
            <a:endParaRPr lang="en-US" altLang="zh-TW" dirty="0"/>
          </a:p>
        </p:txBody>
      </p:sp>
      <p:grpSp>
        <p:nvGrpSpPr>
          <p:cNvPr id="12" name="群組 11"/>
          <p:cNvGrpSpPr/>
          <p:nvPr/>
        </p:nvGrpSpPr>
        <p:grpSpPr>
          <a:xfrm>
            <a:off x="2411760" y="771550"/>
            <a:ext cx="5827322" cy="3631758"/>
            <a:chOff x="1555578" y="915566"/>
            <a:chExt cx="5827322" cy="3631758"/>
          </a:xfrm>
        </p:grpSpPr>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347614"/>
              <a:ext cx="5123070" cy="2880320"/>
            </a:xfrm>
            <a:prstGeom prst="rect">
              <a:avLst/>
            </a:prstGeom>
          </p:spPr>
        </p:pic>
        <p:grpSp>
          <p:nvGrpSpPr>
            <p:cNvPr id="11" name="群組 10"/>
            <p:cNvGrpSpPr/>
            <p:nvPr/>
          </p:nvGrpSpPr>
          <p:grpSpPr>
            <a:xfrm>
              <a:off x="1914972" y="915566"/>
              <a:ext cx="5393332" cy="369332"/>
              <a:chOff x="1914972" y="915566"/>
              <a:chExt cx="5393332" cy="369332"/>
            </a:xfrm>
          </p:grpSpPr>
          <p:sp>
            <p:nvSpPr>
              <p:cNvPr id="22" name="文字方塊 21"/>
              <p:cNvSpPr txBox="1"/>
              <p:nvPr/>
            </p:nvSpPr>
            <p:spPr>
              <a:xfrm>
                <a:off x="1914972" y="915566"/>
                <a:ext cx="5393332" cy="369332"/>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插入</a:t>
                </a:r>
                <a:r>
                  <a:rPr lang="en-US" altLang="zh-TW" dirty="0">
                    <a:latin typeface="微軟正黑體" panose="020B0604030504040204" pitchFamily="34" charset="-120"/>
                    <a:ea typeface="微軟正黑體" panose="020B0604030504040204" pitchFamily="34" charset="-120"/>
                  </a:rPr>
                  <a:t>USB</a:t>
                </a:r>
                <a:r>
                  <a:rPr lang="zh-TW" altLang="en-US" dirty="0">
                    <a:latin typeface="微軟正黑體" panose="020B0604030504040204" pitchFamily="34" charset="-120"/>
                    <a:ea typeface="微軟正黑體" panose="020B0604030504040204" pitchFamily="34" charset="-120"/>
                  </a:rPr>
                  <a:t>後點選</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並選取要複製的程式按下拷貝</a:t>
                </a:r>
                <a:endParaRPr lang="en-US" altLang="zh-TW" dirty="0">
                  <a:latin typeface="微軟正黑體" panose="020B0604030504040204" pitchFamily="34" charset="-120"/>
                  <a:ea typeface="微軟正黑體" panose="020B0604030504040204" pitchFamily="34" charset="-120"/>
                </a:endParaRPr>
              </a:p>
            </p:txBody>
          </p:sp>
          <p:pic>
            <p:nvPicPr>
              <p:cNvPr id="27" name="圖片 26"/>
              <p:cNvPicPr>
                <a:picLocks noChangeAspect="1"/>
              </p:cNvPicPr>
              <p:nvPr/>
            </p:nvPicPr>
            <p:blipFill rotWithShape="1">
              <a:blip r:embed="rId2" cstate="print">
                <a:extLst>
                  <a:ext uri="{28A0092B-C50C-407E-A947-70E740481C1C}">
                    <a14:useLocalDpi xmlns:a14="http://schemas.microsoft.com/office/drawing/2010/main" val="0"/>
                  </a:ext>
                </a:extLst>
              </a:blip>
              <a:srcRect l="29353" t="92209" r="59402" b="291"/>
              <a:stretch/>
            </p:blipFill>
            <p:spPr>
              <a:xfrm>
                <a:off x="3624114" y="992220"/>
                <a:ext cx="576064" cy="216024"/>
              </a:xfrm>
              <a:prstGeom prst="rect">
                <a:avLst/>
              </a:prstGeom>
            </p:spPr>
          </p:pic>
        </p:grpSp>
        <p:sp>
          <p:nvSpPr>
            <p:cNvPr id="28" name="矩形 27"/>
            <p:cNvSpPr/>
            <p:nvPr/>
          </p:nvSpPr>
          <p:spPr>
            <a:xfrm>
              <a:off x="3419872" y="4023438"/>
              <a:ext cx="521671" cy="2044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p:cNvSpPr txBox="1"/>
            <p:nvPr/>
          </p:nvSpPr>
          <p:spPr>
            <a:xfrm>
              <a:off x="3399244" y="4177992"/>
              <a:ext cx="359394" cy="369332"/>
            </a:xfrm>
            <a:prstGeom prst="rect">
              <a:avLst/>
            </a:prstGeom>
            <a:noFill/>
          </p:spPr>
          <p:txBody>
            <a:bodyPr wrap="none" rtlCol="0">
              <a:spAutoFit/>
            </a:bodyPr>
            <a:lstStyle/>
            <a:p>
              <a:r>
                <a:rPr lang="en-US" altLang="zh-TW" dirty="0">
                  <a:solidFill>
                    <a:srgbClr val="FF0000"/>
                  </a:solidFill>
                </a:rPr>
                <a:t>2.</a:t>
              </a:r>
              <a:endParaRPr lang="zh-TW" altLang="en-US" dirty="0">
                <a:solidFill>
                  <a:srgbClr val="FF0000"/>
                </a:solidFill>
              </a:endParaRPr>
            </a:p>
          </p:txBody>
        </p:sp>
        <p:sp>
          <p:nvSpPr>
            <p:cNvPr id="31" name="文字方塊 30"/>
            <p:cNvSpPr txBox="1"/>
            <p:nvPr/>
          </p:nvSpPr>
          <p:spPr>
            <a:xfrm>
              <a:off x="1555578" y="3003798"/>
              <a:ext cx="359394" cy="369332"/>
            </a:xfrm>
            <a:prstGeom prst="rect">
              <a:avLst/>
            </a:prstGeom>
            <a:noFill/>
          </p:spPr>
          <p:txBody>
            <a:bodyPr wrap="none" rtlCol="0">
              <a:spAutoFit/>
            </a:bodyPr>
            <a:lstStyle/>
            <a:p>
              <a:r>
                <a:rPr lang="en-US" altLang="zh-TW" dirty="0">
                  <a:solidFill>
                    <a:srgbClr val="FF0000"/>
                  </a:solidFill>
                </a:rPr>
                <a:t>3.</a:t>
              </a:r>
              <a:endParaRPr lang="zh-TW" altLang="en-US" dirty="0">
                <a:solidFill>
                  <a:srgbClr val="FF0000"/>
                </a:solidFill>
              </a:endParaRPr>
            </a:p>
          </p:txBody>
        </p:sp>
        <p:sp>
          <p:nvSpPr>
            <p:cNvPr id="32" name="矩形 31"/>
            <p:cNvSpPr/>
            <p:nvPr/>
          </p:nvSpPr>
          <p:spPr>
            <a:xfrm>
              <a:off x="1907704" y="3086216"/>
              <a:ext cx="4608512" cy="2044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7023506" y="2921379"/>
              <a:ext cx="359394" cy="369332"/>
            </a:xfrm>
            <a:prstGeom prst="rect">
              <a:avLst/>
            </a:prstGeom>
            <a:noFill/>
          </p:spPr>
          <p:txBody>
            <a:bodyPr wrap="none" rtlCol="0">
              <a:spAutoFit/>
            </a:bodyPr>
            <a:lstStyle/>
            <a:p>
              <a:r>
                <a:rPr lang="en-US" altLang="zh-TW" dirty="0">
                  <a:solidFill>
                    <a:srgbClr val="FF0000"/>
                  </a:solidFill>
                </a:rPr>
                <a:t>4.</a:t>
              </a:r>
              <a:endParaRPr lang="zh-TW" altLang="en-US" dirty="0">
                <a:solidFill>
                  <a:srgbClr val="FF0000"/>
                </a:solidFill>
              </a:endParaRPr>
            </a:p>
          </p:txBody>
        </p:sp>
        <p:sp>
          <p:nvSpPr>
            <p:cNvPr id="34" name="矩形 33"/>
            <p:cNvSpPr/>
            <p:nvPr/>
          </p:nvSpPr>
          <p:spPr>
            <a:xfrm>
              <a:off x="6515879" y="3025176"/>
              <a:ext cx="521671" cy="2655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5" name="內容版面配置區 9"/>
          <p:cNvSpPr txBox="1">
            <a:spLocks/>
          </p:cNvSpPr>
          <p:nvPr/>
        </p:nvSpPr>
        <p:spPr>
          <a:xfrm>
            <a:off x="3347864" y="123910"/>
            <a:ext cx="2952328"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從</a:t>
            </a:r>
            <a:r>
              <a:rPr lang="en-US" altLang="zh-TW" sz="1400" b="1" dirty="0"/>
              <a:t>USB</a:t>
            </a:r>
            <a:r>
              <a:rPr lang="zh-TW" altLang="en-US" sz="1400" b="1" dirty="0"/>
              <a:t>複製程式到控制器操作步驟</a:t>
            </a:r>
          </a:p>
        </p:txBody>
      </p:sp>
      <p:grpSp>
        <p:nvGrpSpPr>
          <p:cNvPr id="13" name="群組 12"/>
          <p:cNvGrpSpPr/>
          <p:nvPr/>
        </p:nvGrpSpPr>
        <p:grpSpPr>
          <a:xfrm>
            <a:off x="600411" y="1960410"/>
            <a:ext cx="1656185" cy="1152129"/>
            <a:chOff x="600411" y="1960410"/>
            <a:chExt cx="1656185" cy="1152129"/>
          </a:xfrm>
        </p:grpSpPr>
        <p:pic>
          <p:nvPicPr>
            <p:cNvPr id="37" name="圖片 36"/>
            <p:cNvPicPr>
              <a:picLocks noChangeAspect="1"/>
            </p:cNvPicPr>
            <p:nvPr/>
          </p:nvPicPr>
          <p:blipFill rotWithShape="1">
            <a:blip r:embed="rId3" cstate="print">
              <a:extLst>
                <a:ext uri="{28A0092B-C50C-407E-A947-70E740481C1C}">
                  <a14:useLocalDpi xmlns:a14="http://schemas.microsoft.com/office/drawing/2010/main" val="0"/>
                </a:ext>
              </a:extLst>
            </a:blip>
            <a:srcRect l="6156" t="21862" r="65526" b="43158"/>
            <a:stretch/>
          </p:blipFill>
          <p:spPr>
            <a:xfrm>
              <a:off x="600411" y="1960410"/>
              <a:ext cx="1656185" cy="1152129"/>
            </a:xfrm>
            <a:prstGeom prst="rect">
              <a:avLst/>
            </a:prstGeom>
          </p:spPr>
        </p:pic>
        <p:sp>
          <p:nvSpPr>
            <p:cNvPr id="38" name="矩形 37"/>
            <p:cNvSpPr/>
            <p:nvPr/>
          </p:nvSpPr>
          <p:spPr>
            <a:xfrm>
              <a:off x="738077" y="2489866"/>
              <a:ext cx="50405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0" name="文字方塊 49"/>
          <p:cNvSpPr txBox="1"/>
          <p:nvPr/>
        </p:nvSpPr>
        <p:spPr>
          <a:xfrm>
            <a:off x="332277" y="1511264"/>
            <a:ext cx="2289566" cy="369332"/>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先進到檔案管理介面</a:t>
            </a:r>
            <a:endParaRPr lang="en-US" altLang="zh-TW" dirty="0">
              <a:latin typeface="微軟正黑體" panose="020B0604030504040204" pitchFamily="34" charset="-120"/>
              <a:ea typeface="微軟正黑體" panose="020B0604030504040204" pitchFamily="34" charset="-120"/>
            </a:endParaRPr>
          </a:p>
        </p:txBody>
      </p:sp>
      <p:sp>
        <p:nvSpPr>
          <p:cNvPr id="51" name="文字方塊 50"/>
          <p:cNvSpPr txBox="1"/>
          <p:nvPr/>
        </p:nvSpPr>
        <p:spPr>
          <a:xfrm>
            <a:off x="630711" y="3006139"/>
            <a:ext cx="359394" cy="369332"/>
          </a:xfrm>
          <a:prstGeom prst="rect">
            <a:avLst/>
          </a:prstGeom>
          <a:noFill/>
        </p:spPr>
        <p:txBody>
          <a:bodyPr wrap="none" rtlCol="0">
            <a:spAutoFit/>
          </a:bodyPr>
          <a:lstStyle/>
          <a:p>
            <a:r>
              <a:rPr lang="en-US" altLang="zh-TW" dirty="0">
                <a:solidFill>
                  <a:srgbClr val="FF0000"/>
                </a:solidFill>
              </a:rPr>
              <a:t>1.</a:t>
            </a:r>
            <a:endParaRPr lang="zh-TW" altLang="en-US" dirty="0">
              <a:solidFill>
                <a:srgbClr val="FF0000"/>
              </a:solidFill>
            </a:endParaRPr>
          </a:p>
        </p:txBody>
      </p:sp>
    </p:spTree>
    <p:extLst>
      <p:ext uri="{BB962C8B-B14F-4D97-AF65-F5344CB8AC3E}">
        <p14:creationId xmlns:p14="http://schemas.microsoft.com/office/powerpoint/2010/main" val="17380548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程式管理介紹</a:t>
            </a:r>
            <a:endParaRPr lang="en-US" altLang="zh-TW" dirty="0"/>
          </a:p>
        </p:txBody>
      </p:sp>
      <p:sp>
        <p:nvSpPr>
          <p:cNvPr id="35" name="內容版面配置區 9"/>
          <p:cNvSpPr txBox="1">
            <a:spLocks/>
          </p:cNvSpPr>
          <p:nvPr/>
        </p:nvSpPr>
        <p:spPr>
          <a:xfrm>
            <a:off x="3347864" y="123910"/>
            <a:ext cx="2952328"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從</a:t>
            </a:r>
            <a:r>
              <a:rPr lang="en-US" altLang="zh-TW" sz="1400" b="1" dirty="0"/>
              <a:t>USB</a:t>
            </a:r>
            <a:r>
              <a:rPr lang="zh-TW" altLang="en-US" sz="1400" b="1" dirty="0"/>
              <a:t>複製程式到控制器操作步驟</a:t>
            </a:r>
          </a:p>
        </p:txBody>
      </p:sp>
      <p:grpSp>
        <p:nvGrpSpPr>
          <p:cNvPr id="3" name="群組 2"/>
          <p:cNvGrpSpPr/>
          <p:nvPr/>
        </p:nvGrpSpPr>
        <p:grpSpPr>
          <a:xfrm>
            <a:off x="1555578" y="915566"/>
            <a:ext cx="6400798" cy="3816424"/>
            <a:chOff x="1555578" y="915566"/>
            <a:chExt cx="6400798" cy="3816424"/>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174" y="1363710"/>
              <a:ext cx="5393332" cy="3032268"/>
            </a:xfrm>
            <a:prstGeom prst="rect">
              <a:avLst/>
            </a:prstGeom>
          </p:spPr>
        </p:pic>
        <p:grpSp>
          <p:nvGrpSpPr>
            <p:cNvPr id="12" name="群組 11"/>
            <p:cNvGrpSpPr/>
            <p:nvPr/>
          </p:nvGrpSpPr>
          <p:grpSpPr>
            <a:xfrm>
              <a:off x="1555578" y="915566"/>
              <a:ext cx="6400798" cy="3816424"/>
              <a:chOff x="1555578" y="915566"/>
              <a:chExt cx="6400798" cy="3816424"/>
            </a:xfrm>
          </p:grpSpPr>
          <p:sp>
            <p:nvSpPr>
              <p:cNvPr id="22" name="文字方塊 21"/>
              <p:cNvSpPr txBox="1"/>
              <p:nvPr/>
            </p:nvSpPr>
            <p:spPr>
              <a:xfrm>
                <a:off x="1555578" y="915566"/>
                <a:ext cx="6400798" cy="369332"/>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再點選</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後到目標資料夾點選貼上即完成從</a:t>
                </a:r>
                <a:r>
                  <a:rPr lang="en-US" altLang="zh-TW" dirty="0">
                    <a:latin typeface="微軟正黑體" panose="020B0604030504040204" pitchFamily="34" charset="-120"/>
                    <a:ea typeface="微軟正黑體" panose="020B0604030504040204" pitchFamily="34" charset="-120"/>
                  </a:rPr>
                  <a:t>USB</a:t>
                </a:r>
                <a:r>
                  <a:rPr lang="zh-TW" altLang="en-US" dirty="0">
                    <a:latin typeface="微軟正黑體" panose="020B0604030504040204" pitchFamily="34" charset="-120"/>
                    <a:ea typeface="微軟正黑體" panose="020B0604030504040204" pitchFamily="34" charset="-120"/>
                  </a:rPr>
                  <a:t>複製程式</a:t>
                </a:r>
                <a:endParaRPr lang="en-US" altLang="zh-TW" dirty="0">
                  <a:latin typeface="微軟正黑體" panose="020B0604030504040204" pitchFamily="34" charset="-120"/>
                  <a:ea typeface="微軟正黑體" panose="020B0604030504040204" pitchFamily="34" charset="-120"/>
                </a:endParaRPr>
              </a:p>
            </p:txBody>
          </p:sp>
          <p:sp>
            <p:nvSpPr>
              <p:cNvPr id="28" name="矩形 27"/>
              <p:cNvSpPr/>
              <p:nvPr/>
            </p:nvSpPr>
            <p:spPr>
              <a:xfrm>
                <a:off x="2441940" y="4144296"/>
                <a:ext cx="545884" cy="2516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p:cNvSpPr txBox="1"/>
              <p:nvPr/>
            </p:nvSpPr>
            <p:spPr>
              <a:xfrm>
                <a:off x="2376100" y="4362658"/>
                <a:ext cx="359394" cy="369332"/>
              </a:xfrm>
              <a:prstGeom prst="rect">
                <a:avLst/>
              </a:prstGeom>
              <a:noFill/>
            </p:spPr>
            <p:txBody>
              <a:bodyPr wrap="none" rtlCol="0">
                <a:spAutoFit/>
              </a:bodyPr>
              <a:lstStyle/>
              <a:p>
                <a:r>
                  <a:rPr lang="en-US" altLang="zh-TW" dirty="0">
                    <a:solidFill>
                      <a:srgbClr val="FF0000"/>
                    </a:solidFill>
                  </a:rPr>
                  <a:t>5.</a:t>
                </a:r>
                <a:endParaRPr lang="zh-TW" altLang="en-US" dirty="0">
                  <a:solidFill>
                    <a:srgbClr val="FF0000"/>
                  </a:solidFill>
                </a:endParaRPr>
              </a:p>
            </p:txBody>
          </p:sp>
          <p:sp>
            <p:nvSpPr>
              <p:cNvPr id="31" name="文字方塊 30"/>
              <p:cNvSpPr txBox="1"/>
              <p:nvPr/>
            </p:nvSpPr>
            <p:spPr>
              <a:xfrm>
                <a:off x="1555578" y="3701916"/>
                <a:ext cx="359394" cy="369332"/>
              </a:xfrm>
              <a:prstGeom prst="rect">
                <a:avLst/>
              </a:prstGeom>
              <a:noFill/>
            </p:spPr>
            <p:txBody>
              <a:bodyPr wrap="none" rtlCol="0">
                <a:spAutoFit/>
              </a:bodyPr>
              <a:lstStyle/>
              <a:p>
                <a:r>
                  <a:rPr lang="en-US" altLang="zh-TW" dirty="0">
                    <a:solidFill>
                      <a:srgbClr val="FF0000"/>
                    </a:solidFill>
                  </a:rPr>
                  <a:t>6.</a:t>
                </a:r>
                <a:endParaRPr lang="zh-TW" altLang="en-US" dirty="0">
                  <a:solidFill>
                    <a:srgbClr val="FF0000"/>
                  </a:solidFill>
                </a:endParaRPr>
              </a:p>
            </p:txBody>
          </p:sp>
          <p:sp>
            <p:nvSpPr>
              <p:cNvPr id="32" name="矩形 31"/>
              <p:cNvSpPr/>
              <p:nvPr/>
            </p:nvSpPr>
            <p:spPr>
              <a:xfrm>
                <a:off x="1914972" y="3784334"/>
                <a:ext cx="4817268" cy="2044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7258570" y="3272448"/>
                <a:ext cx="359394" cy="369332"/>
              </a:xfrm>
              <a:prstGeom prst="rect">
                <a:avLst/>
              </a:prstGeom>
              <a:noFill/>
            </p:spPr>
            <p:txBody>
              <a:bodyPr wrap="none" rtlCol="0">
                <a:spAutoFit/>
              </a:bodyPr>
              <a:lstStyle/>
              <a:p>
                <a:r>
                  <a:rPr lang="en-US" altLang="zh-TW" dirty="0">
                    <a:solidFill>
                      <a:srgbClr val="FF0000"/>
                    </a:solidFill>
                  </a:rPr>
                  <a:t>7.</a:t>
                </a:r>
                <a:endParaRPr lang="zh-TW" altLang="en-US" dirty="0">
                  <a:solidFill>
                    <a:srgbClr val="FF0000"/>
                  </a:solidFill>
                </a:endParaRPr>
              </a:p>
            </p:txBody>
          </p:sp>
          <p:sp>
            <p:nvSpPr>
              <p:cNvPr id="34" name="矩形 33"/>
              <p:cNvSpPr/>
              <p:nvPr/>
            </p:nvSpPr>
            <p:spPr>
              <a:xfrm>
                <a:off x="6776835" y="3369523"/>
                <a:ext cx="521671" cy="2655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6" name="圖片 15"/>
            <p:cNvPicPr>
              <a:picLocks noChangeAspect="1"/>
            </p:cNvPicPr>
            <p:nvPr/>
          </p:nvPicPr>
          <p:blipFill rotWithShape="1">
            <a:blip r:embed="rId2" cstate="print">
              <a:extLst>
                <a:ext uri="{28A0092B-C50C-407E-A947-70E740481C1C}">
                  <a14:useLocalDpi xmlns:a14="http://schemas.microsoft.com/office/drawing/2010/main" val="0"/>
                </a:ext>
              </a:extLst>
            </a:blip>
            <a:srcRect l="9238" t="91807" r="80081" b="-1306"/>
            <a:stretch/>
          </p:blipFill>
          <p:spPr>
            <a:xfrm>
              <a:off x="2401500" y="970552"/>
              <a:ext cx="576064" cy="288032"/>
            </a:xfrm>
            <a:prstGeom prst="rect">
              <a:avLst/>
            </a:prstGeom>
          </p:spPr>
        </p:pic>
      </p:grpSp>
    </p:spTree>
    <p:extLst>
      <p:ext uri="{BB962C8B-B14F-4D97-AF65-F5344CB8AC3E}">
        <p14:creationId xmlns:p14="http://schemas.microsoft.com/office/powerpoint/2010/main" val="3884314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程式管理介紹</a:t>
            </a:r>
            <a:endParaRPr lang="en-US" altLang="zh-TW" dirty="0"/>
          </a:p>
        </p:txBody>
      </p:sp>
      <p:sp>
        <p:nvSpPr>
          <p:cNvPr id="22" name="文字方塊 21"/>
          <p:cNvSpPr txBox="1"/>
          <p:nvPr/>
        </p:nvSpPr>
        <p:spPr>
          <a:xfrm>
            <a:off x="816991" y="595784"/>
            <a:ext cx="7571433" cy="872418"/>
          </a:xfrm>
          <a:prstGeom prst="rect">
            <a:avLst/>
          </a:prstGeom>
          <a:noFill/>
          <a:ln>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點選</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再點選右方</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輸入名稱</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只能輸入英文、數字、底線等符號</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再按下確認創建程式即完成。</a:t>
            </a:r>
            <a:endParaRPr lang="en-US" altLang="zh-TW"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rotWithShape="1">
          <a:blip r:embed="rId2"/>
          <a:srcRect l="11930"/>
          <a:stretch/>
        </p:blipFill>
        <p:spPr>
          <a:xfrm>
            <a:off x="1371898" y="712242"/>
            <a:ext cx="588764" cy="300148"/>
          </a:xfrm>
          <a:prstGeom prst="rect">
            <a:avLst/>
          </a:prstGeom>
        </p:spPr>
      </p:pic>
      <p:pic>
        <p:nvPicPr>
          <p:cNvPr id="7" name="圖片 6"/>
          <p:cNvPicPr>
            <a:picLocks noChangeAspect="1"/>
          </p:cNvPicPr>
          <p:nvPr/>
        </p:nvPicPr>
        <p:blipFill>
          <a:blip r:embed="rId3"/>
          <a:stretch>
            <a:fillRect/>
          </a:stretch>
        </p:blipFill>
        <p:spPr>
          <a:xfrm>
            <a:off x="3097932" y="713628"/>
            <a:ext cx="648072" cy="309634"/>
          </a:xfrm>
          <a:prstGeom prst="rect">
            <a:avLst/>
          </a:prstGeom>
        </p:spPr>
      </p:pic>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899" y="1523161"/>
            <a:ext cx="4248726" cy="3182596"/>
          </a:xfrm>
          <a:prstGeom prst="rect">
            <a:avLst/>
          </a:prstGeom>
        </p:spPr>
      </p:pic>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7592" y="1523160"/>
            <a:ext cx="4258012" cy="3182596"/>
          </a:xfrm>
          <a:prstGeom prst="rect">
            <a:avLst/>
          </a:prstGeom>
        </p:spPr>
      </p:pic>
      <p:sp>
        <p:nvSpPr>
          <p:cNvPr id="18" name="矩形 17"/>
          <p:cNvSpPr/>
          <p:nvPr/>
        </p:nvSpPr>
        <p:spPr>
          <a:xfrm>
            <a:off x="4135134" y="2058746"/>
            <a:ext cx="521671" cy="2655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8460629" y="2742490"/>
            <a:ext cx="534975" cy="2655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3851920" y="2006847"/>
            <a:ext cx="359394" cy="369332"/>
          </a:xfrm>
          <a:prstGeom prst="rect">
            <a:avLst/>
          </a:prstGeom>
          <a:noFill/>
        </p:spPr>
        <p:txBody>
          <a:bodyPr wrap="none" rtlCol="0">
            <a:spAutoFit/>
          </a:bodyPr>
          <a:lstStyle/>
          <a:p>
            <a:r>
              <a:rPr lang="en-US" altLang="zh-TW" dirty="0">
                <a:solidFill>
                  <a:srgbClr val="FF0000"/>
                </a:solidFill>
              </a:rPr>
              <a:t>1.</a:t>
            </a:r>
            <a:endParaRPr lang="zh-TW" altLang="en-US" dirty="0">
              <a:solidFill>
                <a:srgbClr val="FF0000"/>
              </a:solidFill>
            </a:endParaRPr>
          </a:p>
        </p:txBody>
      </p:sp>
      <p:sp>
        <p:nvSpPr>
          <p:cNvPr id="21" name="文字方塊 20"/>
          <p:cNvSpPr txBox="1"/>
          <p:nvPr/>
        </p:nvSpPr>
        <p:spPr>
          <a:xfrm>
            <a:off x="8101235" y="2638693"/>
            <a:ext cx="359394" cy="369332"/>
          </a:xfrm>
          <a:prstGeom prst="rect">
            <a:avLst/>
          </a:prstGeom>
          <a:noFill/>
        </p:spPr>
        <p:txBody>
          <a:bodyPr wrap="none" rtlCol="0">
            <a:spAutoFit/>
          </a:bodyPr>
          <a:lstStyle/>
          <a:p>
            <a:r>
              <a:rPr lang="en-US" altLang="zh-TW" dirty="0">
                <a:solidFill>
                  <a:srgbClr val="FF0000"/>
                </a:solidFill>
              </a:rPr>
              <a:t>2.</a:t>
            </a:r>
            <a:endParaRPr lang="zh-TW" altLang="en-US" dirty="0">
              <a:solidFill>
                <a:srgbClr val="FF0000"/>
              </a:solidFill>
            </a:endParaRPr>
          </a:p>
        </p:txBody>
      </p:sp>
      <p:sp>
        <p:nvSpPr>
          <p:cNvPr id="23" name="矩形 22"/>
          <p:cNvSpPr/>
          <p:nvPr/>
        </p:nvSpPr>
        <p:spPr>
          <a:xfrm>
            <a:off x="5323795" y="2776398"/>
            <a:ext cx="2592288" cy="1694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p:cNvSpPr txBox="1"/>
          <p:nvPr/>
        </p:nvSpPr>
        <p:spPr>
          <a:xfrm>
            <a:off x="5241245" y="2878736"/>
            <a:ext cx="359394" cy="369332"/>
          </a:xfrm>
          <a:prstGeom prst="rect">
            <a:avLst/>
          </a:prstGeom>
          <a:noFill/>
        </p:spPr>
        <p:txBody>
          <a:bodyPr wrap="none" rtlCol="0">
            <a:spAutoFit/>
          </a:bodyPr>
          <a:lstStyle/>
          <a:p>
            <a:r>
              <a:rPr lang="en-US" altLang="zh-TW" dirty="0">
                <a:solidFill>
                  <a:srgbClr val="FF0000"/>
                </a:solidFill>
              </a:rPr>
              <a:t>3.</a:t>
            </a:r>
            <a:endParaRPr lang="zh-TW" altLang="en-US" dirty="0">
              <a:solidFill>
                <a:srgbClr val="FF0000"/>
              </a:solidFill>
            </a:endParaRPr>
          </a:p>
        </p:txBody>
      </p:sp>
      <p:sp>
        <p:nvSpPr>
          <p:cNvPr id="26" name="矩形 25"/>
          <p:cNvSpPr/>
          <p:nvPr/>
        </p:nvSpPr>
        <p:spPr>
          <a:xfrm>
            <a:off x="8466979" y="4100937"/>
            <a:ext cx="521671" cy="2655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8107585" y="3904557"/>
            <a:ext cx="359394" cy="369332"/>
          </a:xfrm>
          <a:prstGeom prst="rect">
            <a:avLst/>
          </a:prstGeom>
          <a:noFill/>
        </p:spPr>
        <p:txBody>
          <a:bodyPr wrap="none" rtlCol="0">
            <a:spAutoFit/>
          </a:bodyPr>
          <a:lstStyle/>
          <a:p>
            <a:r>
              <a:rPr lang="en-US" altLang="zh-TW" dirty="0">
                <a:solidFill>
                  <a:srgbClr val="FF0000"/>
                </a:solidFill>
              </a:rPr>
              <a:t>4.</a:t>
            </a:r>
            <a:endParaRPr lang="zh-TW" altLang="en-US" dirty="0">
              <a:solidFill>
                <a:srgbClr val="FF0000"/>
              </a:solidFill>
            </a:endParaRPr>
          </a:p>
        </p:txBody>
      </p:sp>
      <p:sp>
        <p:nvSpPr>
          <p:cNvPr id="25" name="內容版面配置區 9"/>
          <p:cNvSpPr txBox="1">
            <a:spLocks/>
          </p:cNvSpPr>
          <p:nvPr/>
        </p:nvSpPr>
        <p:spPr>
          <a:xfrm>
            <a:off x="3102185" y="159308"/>
            <a:ext cx="3888432"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創建程式</a:t>
            </a:r>
          </a:p>
        </p:txBody>
      </p:sp>
    </p:spTree>
    <p:extLst>
      <p:ext uri="{BB962C8B-B14F-4D97-AF65-F5344CB8AC3E}">
        <p14:creationId xmlns:p14="http://schemas.microsoft.com/office/powerpoint/2010/main" val="23249446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程式管理介紹</a:t>
            </a:r>
            <a:endParaRPr lang="en-US" altLang="zh-TW" dirty="0"/>
          </a:p>
        </p:txBody>
      </p:sp>
      <p:sp>
        <p:nvSpPr>
          <p:cNvPr id="22" name="文字方塊 21"/>
          <p:cNvSpPr txBox="1"/>
          <p:nvPr/>
        </p:nvSpPr>
        <p:spPr>
          <a:xfrm>
            <a:off x="5436096" y="703630"/>
            <a:ext cx="3456384" cy="3760004"/>
          </a:xfrm>
          <a:prstGeom prst="rect">
            <a:avLst/>
          </a:prstGeom>
          <a:noFill/>
          <a:ln>
            <a:solidFill>
              <a:schemeClr val="tx1"/>
            </a:solidFill>
          </a:ln>
        </p:spPr>
        <p:txBody>
          <a:bodyPr wrap="square" rtlCol="0">
            <a:spAutoFit/>
          </a:bodyPr>
          <a:lstStyle/>
          <a:p>
            <a:pPr>
              <a:lnSpc>
                <a:spcPts val="2600"/>
              </a:lnSpc>
            </a:pPr>
            <a:r>
              <a:rPr lang="zh-TW" altLang="en-US" dirty="0">
                <a:latin typeface="微軟正黑體" panose="020B0604030504040204" pitchFamily="34" charset="-120"/>
                <a:ea typeface="微軟正黑體" panose="020B0604030504040204" pitchFamily="34" charset="-120"/>
              </a:rPr>
              <a:t>創建完成式之後按下開啟即會出現空白程式畫面，基本上西門子系統的程式編寫方式可以利用控制器本身內建的循環程式，或是利用與</a:t>
            </a:r>
            <a:r>
              <a:rPr lang="en-US" altLang="zh-TW" dirty="0">
                <a:latin typeface="微軟正黑體" panose="020B0604030504040204" pitchFamily="34" charset="-120"/>
                <a:ea typeface="微軟正黑體" panose="020B0604030504040204" pitchFamily="34" charset="-120"/>
              </a:rPr>
              <a:t>G</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code</a:t>
            </a:r>
            <a:r>
              <a:rPr lang="zh-TW" altLang="en-US" dirty="0">
                <a:latin typeface="微軟正黑體" panose="020B0604030504040204" pitchFamily="34" charset="-120"/>
                <a:ea typeface="微軟正黑體" panose="020B0604030504040204" pitchFamily="34" charset="-120"/>
              </a:rPr>
              <a:t>相似的語法方式進行程式編寫，但是西門子系統的程式碼還是與發那科系統略有不同，所以西門子系統編寫程式還是需要時間來適應！雖然</a:t>
            </a:r>
            <a:r>
              <a:rPr lang="en-US" altLang="zh-TW" dirty="0">
                <a:latin typeface="微軟正黑體" panose="020B0604030504040204" pitchFamily="34" charset="-120"/>
                <a:ea typeface="微軟正黑體" panose="020B0604030504040204" pitchFamily="34" charset="-120"/>
              </a:rPr>
              <a:t>G291</a:t>
            </a:r>
            <a:r>
              <a:rPr lang="zh-TW" altLang="en-US" dirty="0">
                <a:latin typeface="微軟正黑體" panose="020B0604030504040204" pitchFamily="34" charset="-120"/>
                <a:ea typeface="微軟正黑體" panose="020B0604030504040204" pitchFamily="34" charset="-120"/>
              </a:rPr>
              <a:t>可以切換成</a:t>
            </a:r>
            <a:r>
              <a:rPr lang="en-US" altLang="zh-TW" dirty="0">
                <a:latin typeface="微軟正黑體" panose="020B0604030504040204" pitchFamily="34" charset="-120"/>
                <a:ea typeface="微軟正黑體" panose="020B0604030504040204" pitchFamily="34" charset="-120"/>
              </a:rPr>
              <a:t>ISO</a:t>
            </a:r>
            <a:r>
              <a:rPr lang="zh-TW" altLang="en-US" dirty="0">
                <a:latin typeface="微軟正黑體" panose="020B0604030504040204" pitchFamily="34" charset="-120"/>
                <a:ea typeface="微軟正黑體" panose="020B0604030504040204" pitchFamily="34" charset="-120"/>
              </a:rPr>
              <a:t>語言模式，但只部分支援</a:t>
            </a:r>
            <a:r>
              <a:rPr lang="en-US" altLang="zh-TW" dirty="0">
                <a:latin typeface="微軟正黑體" panose="020B0604030504040204" pitchFamily="34" charset="-120"/>
                <a:ea typeface="微軟正黑體" panose="020B0604030504040204" pitchFamily="34" charset="-120"/>
              </a:rPr>
              <a:t>ISO</a:t>
            </a:r>
            <a:r>
              <a:rPr lang="zh-TW" altLang="en-US" dirty="0">
                <a:latin typeface="微軟正黑體" panose="020B0604030504040204" pitchFamily="34" charset="-120"/>
                <a:ea typeface="微軟正黑體" panose="020B0604030504040204" pitchFamily="34" charset="-120"/>
              </a:rPr>
              <a:t>程式碼。</a:t>
            </a:r>
            <a:endParaRPr lang="en-US" altLang="zh-TW" dirty="0">
              <a:latin typeface="微軟正黑體" panose="020B0604030504040204" pitchFamily="34" charset="-120"/>
              <a:ea typeface="微軟正黑體" panose="020B0604030504040204" pitchFamily="34" charset="-120"/>
            </a:endParaRPr>
          </a:p>
        </p:txBody>
      </p:sp>
      <p:sp>
        <p:nvSpPr>
          <p:cNvPr id="35" name="內容版面配置區 9"/>
          <p:cNvSpPr txBox="1">
            <a:spLocks/>
          </p:cNvSpPr>
          <p:nvPr/>
        </p:nvSpPr>
        <p:spPr>
          <a:xfrm>
            <a:off x="3102185" y="159308"/>
            <a:ext cx="3888432"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編寫程式</a:t>
            </a:r>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71550"/>
            <a:ext cx="4808588" cy="3600400"/>
          </a:xfrm>
          <a:prstGeom prst="rect">
            <a:avLst/>
          </a:prstGeom>
        </p:spPr>
      </p:pic>
      <p:sp>
        <p:nvSpPr>
          <p:cNvPr id="17" name="矩形 16"/>
          <p:cNvSpPr/>
          <p:nvPr/>
        </p:nvSpPr>
        <p:spPr>
          <a:xfrm>
            <a:off x="1115616" y="4083918"/>
            <a:ext cx="187220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1187624" y="4413186"/>
            <a:ext cx="1440160" cy="425758"/>
          </a:xfrm>
          <a:prstGeom prst="rect">
            <a:avLst/>
          </a:prstGeom>
          <a:noFill/>
          <a:ln>
            <a:solidFill>
              <a:schemeClr val="tx1"/>
            </a:solidFill>
          </a:ln>
        </p:spPr>
        <p:txBody>
          <a:bodyPr wrap="square" rtlCol="0">
            <a:spAutoFit/>
          </a:bodyPr>
          <a:lstStyle/>
          <a:p>
            <a:pPr>
              <a:lnSpc>
                <a:spcPts val="2600"/>
              </a:lnSpc>
            </a:pPr>
            <a:r>
              <a:rPr lang="zh-TW" altLang="en-US" sz="1600" dirty="0">
                <a:latin typeface="微軟正黑體" panose="020B0604030504040204" pitchFamily="34" charset="-120"/>
                <a:ea typeface="微軟正黑體" panose="020B0604030504040204" pitchFamily="34" charset="-120"/>
              </a:rPr>
              <a:t>內建循環程式</a:t>
            </a:r>
            <a:endParaRPr lang="en-US" altLang="zh-TW"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5831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程式管理介紹</a:t>
            </a:r>
            <a:endParaRPr lang="en-US" altLang="zh-TW" dirty="0"/>
          </a:p>
        </p:txBody>
      </p:sp>
      <p:sp>
        <p:nvSpPr>
          <p:cNvPr id="35" name="內容版面配置區 9"/>
          <p:cNvSpPr txBox="1">
            <a:spLocks/>
          </p:cNvSpPr>
          <p:nvPr/>
        </p:nvSpPr>
        <p:spPr>
          <a:xfrm>
            <a:off x="3102185" y="159308"/>
            <a:ext cx="3888432"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建立胚料</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836290"/>
            <a:ext cx="4824536" cy="3630524"/>
          </a:xfrm>
          <a:prstGeom prst="rect">
            <a:avLst/>
          </a:prstGeom>
        </p:spPr>
      </p:pic>
      <p:sp>
        <p:nvSpPr>
          <p:cNvPr id="9" name="矩形 8"/>
          <p:cNvSpPr/>
          <p:nvPr/>
        </p:nvSpPr>
        <p:spPr>
          <a:xfrm>
            <a:off x="478252" y="2408817"/>
            <a:ext cx="4244070" cy="4851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3510798" y="4143619"/>
            <a:ext cx="700988" cy="3484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4761505" y="1040664"/>
            <a:ext cx="627807" cy="3484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180158" y="2466886"/>
            <a:ext cx="359394" cy="369332"/>
          </a:xfrm>
          <a:prstGeom prst="rect">
            <a:avLst/>
          </a:prstGeom>
          <a:noFill/>
        </p:spPr>
        <p:txBody>
          <a:bodyPr wrap="none" rtlCol="0">
            <a:spAutoFit/>
          </a:bodyPr>
          <a:lstStyle/>
          <a:p>
            <a:r>
              <a:rPr lang="en-US" altLang="zh-TW" dirty="0">
                <a:solidFill>
                  <a:srgbClr val="FF0000"/>
                </a:solidFill>
              </a:rPr>
              <a:t>1.</a:t>
            </a:r>
            <a:endParaRPr lang="zh-TW" altLang="en-US" dirty="0">
              <a:solidFill>
                <a:srgbClr val="FF0000"/>
              </a:solidFill>
            </a:endParaRPr>
          </a:p>
        </p:txBody>
      </p:sp>
      <p:sp>
        <p:nvSpPr>
          <p:cNvPr id="13" name="文字方塊 12"/>
          <p:cNvSpPr txBox="1"/>
          <p:nvPr/>
        </p:nvSpPr>
        <p:spPr>
          <a:xfrm>
            <a:off x="3259093" y="4371950"/>
            <a:ext cx="359394" cy="369332"/>
          </a:xfrm>
          <a:prstGeom prst="rect">
            <a:avLst/>
          </a:prstGeom>
          <a:noFill/>
        </p:spPr>
        <p:txBody>
          <a:bodyPr wrap="none" rtlCol="0">
            <a:spAutoFit/>
          </a:bodyPr>
          <a:lstStyle/>
          <a:p>
            <a:r>
              <a:rPr lang="en-US" altLang="zh-TW" dirty="0">
                <a:solidFill>
                  <a:srgbClr val="FF0000"/>
                </a:solidFill>
              </a:rPr>
              <a:t>2.</a:t>
            </a:r>
            <a:endParaRPr lang="zh-TW" altLang="en-US" dirty="0">
              <a:solidFill>
                <a:srgbClr val="FF0000"/>
              </a:solidFill>
            </a:endParaRPr>
          </a:p>
        </p:txBody>
      </p:sp>
      <p:sp>
        <p:nvSpPr>
          <p:cNvPr id="14" name="文字方塊 13"/>
          <p:cNvSpPr txBox="1"/>
          <p:nvPr/>
        </p:nvSpPr>
        <p:spPr>
          <a:xfrm>
            <a:off x="4378719" y="1177126"/>
            <a:ext cx="359394" cy="369332"/>
          </a:xfrm>
          <a:prstGeom prst="rect">
            <a:avLst/>
          </a:prstGeom>
          <a:noFill/>
        </p:spPr>
        <p:txBody>
          <a:bodyPr wrap="none" rtlCol="0">
            <a:spAutoFit/>
          </a:bodyPr>
          <a:lstStyle/>
          <a:p>
            <a:r>
              <a:rPr lang="en-US" altLang="zh-TW" dirty="0">
                <a:solidFill>
                  <a:srgbClr val="FF0000"/>
                </a:solidFill>
              </a:rPr>
              <a:t>3.</a:t>
            </a:r>
            <a:endParaRPr lang="zh-TW" altLang="en-US" dirty="0">
              <a:solidFill>
                <a:srgbClr val="FF0000"/>
              </a:solidFill>
            </a:endParaRPr>
          </a:p>
        </p:txBody>
      </p:sp>
      <p:grpSp>
        <p:nvGrpSpPr>
          <p:cNvPr id="6" name="群組 5"/>
          <p:cNvGrpSpPr/>
          <p:nvPr/>
        </p:nvGrpSpPr>
        <p:grpSpPr>
          <a:xfrm>
            <a:off x="5408962" y="2105082"/>
            <a:ext cx="3662540" cy="1092607"/>
            <a:chOff x="5436095" y="771550"/>
            <a:chExt cx="3662540" cy="1092607"/>
          </a:xfrm>
        </p:grpSpPr>
        <p:sp>
          <p:nvSpPr>
            <p:cNvPr id="22" name="文字方塊 21"/>
            <p:cNvSpPr txBox="1"/>
            <p:nvPr/>
          </p:nvSpPr>
          <p:spPr>
            <a:xfrm>
              <a:off x="5436095" y="771550"/>
              <a:ext cx="3662540" cy="1092607"/>
            </a:xfrm>
            <a:prstGeom prst="rect">
              <a:avLst/>
            </a:prstGeom>
            <a:noFill/>
            <a:ln>
              <a:solidFill>
                <a:schemeClr val="tx1"/>
              </a:solidFill>
            </a:ln>
          </p:spPr>
          <p:txBody>
            <a:bodyPr wrap="square" rtlCol="0">
              <a:spAutoFit/>
            </a:bodyPr>
            <a:lstStyle/>
            <a:p>
              <a:pPr>
                <a:lnSpc>
                  <a:spcPts val="2600"/>
                </a:lnSpc>
              </a:pPr>
              <a:r>
                <a:rPr lang="zh-TW" altLang="en-US" dirty="0">
                  <a:latin typeface="微軟正黑體" panose="020B0604030504040204" pitchFamily="34" charset="-120"/>
                  <a:ea typeface="微軟正黑體" panose="020B0604030504040204" pitchFamily="34" charset="-120"/>
                </a:rPr>
                <a:t>先將程式游標移至</a:t>
              </a:r>
              <a:r>
                <a:rPr lang="en-US" altLang="zh-TW" dirty="0">
                  <a:latin typeface="微軟正黑體" panose="020B0604030504040204" pitchFamily="34" charset="-120"/>
                  <a:ea typeface="微軟正黑體" panose="020B0604030504040204" pitchFamily="34" charset="-120"/>
                </a:rPr>
                <a:t>G54</a:t>
              </a:r>
              <a:r>
                <a:rPr lang="zh-TW" altLang="en-US" dirty="0">
                  <a:latin typeface="微軟正黑體" panose="020B0604030504040204" pitchFamily="34" charset="-120"/>
                  <a:ea typeface="微軟正黑體" panose="020B0604030504040204" pitchFamily="34" charset="-120"/>
                </a:rPr>
                <a:t>後方再建立胚料才不會造成模擬時座標跑位，之後按下</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再按下</a:t>
              </a:r>
              <a:endParaRPr lang="en-US" altLang="zh-TW" dirty="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3"/>
            <a:stretch>
              <a:fillRect/>
            </a:stretch>
          </p:blipFill>
          <p:spPr>
            <a:xfrm>
              <a:off x="6510800" y="1472143"/>
              <a:ext cx="788095" cy="337755"/>
            </a:xfrm>
            <a:prstGeom prst="rect">
              <a:avLst/>
            </a:prstGeom>
          </p:spPr>
        </p:pic>
        <p:pic>
          <p:nvPicPr>
            <p:cNvPr id="5" name="圖片 4"/>
            <p:cNvPicPr>
              <a:picLocks noChangeAspect="1"/>
            </p:cNvPicPr>
            <p:nvPr/>
          </p:nvPicPr>
          <p:blipFill>
            <a:blip r:embed="rId4"/>
            <a:stretch>
              <a:fillRect/>
            </a:stretch>
          </p:blipFill>
          <p:spPr>
            <a:xfrm>
              <a:off x="8075773" y="1491629"/>
              <a:ext cx="640247" cy="298782"/>
            </a:xfrm>
            <a:prstGeom prst="rect">
              <a:avLst/>
            </a:prstGeom>
          </p:spPr>
        </p:pic>
      </p:grpSp>
    </p:spTree>
    <p:extLst>
      <p:ext uri="{BB962C8B-B14F-4D97-AF65-F5344CB8AC3E}">
        <p14:creationId xmlns:p14="http://schemas.microsoft.com/office/powerpoint/2010/main" val="11966413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程式管理介紹</a:t>
            </a:r>
            <a:endParaRPr lang="en-US" altLang="zh-TW"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059582"/>
            <a:ext cx="4631786" cy="3456384"/>
          </a:xfrm>
          <a:prstGeom prst="rect">
            <a:avLst/>
          </a:prstGeom>
        </p:spPr>
      </p:pic>
      <p:sp>
        <p:nvSpPr>
          <p:cNvPr id="7" name="內容版面配置區 9"/>
          <p:cNvSpPr txBox="1">
            <a:spLocks/>
          </p:cNvSpPr>
          <p:nvPr/>
        </p:nvSpPr>
        <p:spPr>
          <a:xfrm>
            <a:off x="3102185" y="159308"/>
            <a:ext cx="3888432"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建立胚料</a:t>
            </a:r>
          </a:p>
        </p:txBody>
      </p:sp>
      <p:grpSp>
        <p:nvGrpSpPr>
          <p:cNvPr id="21" name="群組 20"/>
          <p:cNvGrpSpPr/>
          <p:nvPr/>
        </p:nvGrpSpPr>
        <p:grpSpPr>
          <a:xfrm>
            <a:off x="5215351" y="729347"/>
            <a:ext cx="3744417" cy="3990836"/>
            <a:chOff x="5215351" y="1076599"/>
            <a:chExt cx="3744417" cy="3990836"/>
          </a:xfrm>
        </p:grpSpPr>
        <p:sp>
          <p:nvSpPr>
            <p:cNvPr id="22" name="文字方塊 21"/>
            <p:cNvSpPr txBox="1"/>
            <p:nvPr/>
          </p:nvSpPr>
          <p:spPr>
            <a:xfrm>
              <a:off x="5215351" y="1076599"/>
              <a:ext cx="3744417" cy="3990836"/>
            </a:xfrm>
            <a:prstGeom prst="rect">
              <a:avLst/>
            </a:prstGeom>
            <a:noFill/>
            <a:ln>
              <a:solidFill>
                <a:schemeClr val="tx1"/>
              </a:solidFill>
            </a:ln>
          </p:spPr>
          <p:txBody>
            <a:bodyPr wrap="square" rtlCol="0">
              <a:spAutoFit/>
            </a:bodyPr>
            <a:lstStyle/>
            <a:p>
              <a:pPr>
                <a:lnSpc>
                  <a:spcPts val="2600"/>
                </a:lnSpc>
              </a:pPr>
              <a:r>
                <a:rPr lang="zh-TW" altLang="en-US" dirty="0">
                  <a:latin typeface="微軟正黑體" panose="020B0604030504040204" pitchFamily="34" charset="-120"/>
                  <a:ea typeface="微軟正黑體" panose="020B0604030504040204" pitchFamily="34" charset="-120"/>
                </a:rPr>
                <a:t>胚料一般選擇單節，也可依照工件形狀來選擇像是圓柱、圓管；多邊形等。</a:t>
              </a:r>
              <a:endParaRPr lang="en-US" altLang="zh-TW" dirty="0">
                <a:latin typeface="微軟正黑體" panose="020B0604030504040204" pitchFamily="34" charset="-120"/>
                <a:ea typeface="微軟正黑體" panose="020B0604030504040204" pitchFamily="34" charset="-120"/>
              </a:endParaRPr>
            </a:p>
            <a:p>
              <a:pPr>
                <a:lnSpc>
                  <a:spcPts val="2600"/>
                </a:lnSpc>
              </a:pPr>
              <a:r>
                <a:rPr lang="zh-TW" altLang="en-US" dirty="0">
                  <a:latin typeface="微軟正黑體" panose="020B0604030504040204" pitchFamily="34" charset="-120"/>
                  <a:ea typeface="微軟正黑體" panose="020B0604030504040204" pitchFamily="34" charset="-120"/>
                </a:rPr>
                <a:t>胚料參數設定：</a:t>
              </a:r>
              <a:endParaRPr lang="en-US" altLang="zh-TW" dirty="0">
                <a:latin typeface="微軟正黑體" panose="020B0604030504040204" pitchFamily="34" charset="-120"/>
                <a:ea typeface="微軟正黑體" panose="020B0604030504040204" pitchFamily="34" charset="-120"/>
              </a:endParaRPr>
            </a:p>
            <a:p>
              <a:pPr marL="28800">
                <a:lnSpc>
                  <a:spcPts val="2600"/>
                </a:lnSpc>
              </a:pPr>
              <a:r>
                <a:rPr lang="en-US" altLang="zh-TW" dirty="0">
                  <a:latin typeface="微軟正黑體" panose="020B0604030504040204" pitchFamily="34" charset="-120"/>
                  <a:ea typeface="微軟正黑體" panose="020B0604030504040204" pitchFamily="34" charset="-120"/>
                </a:rPr>
                <a:t>X0</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X</a:t>
              </a:r>
              <a:r>
                <a:rPr lang="zh-TW" altLang="en-US" dirty="0">
                  <a:latin typeface="微軟正黑體" panose="020B0604030504040204" pitchFamily="34" charset="-120"/>
                  <a:ea typeface="微軟正黑體" panose="020B0604030504040204" pitchFamily="34" charset="-120"/>
                </a:rPr>
                <a:t>起點</a:t>
              </a:r>
              <a:endParaRPr lang="en-US" altLang="zh-TW" dirty="0">
                <a:latin typeface="微軟正黑體" panose="020B0604030504040204" pitchFamily="34" charset="-120"/>
                <a:ea typeface="微軟正黑體" panose="020B0604030504040204" pitchFamily="34" charset="-120"/>
              </a:endParaRPr>
            </a:p>
            <a:p>
              <a:pPr marL="28800">
                <a:lnSpc>
                  <a:spcPts val="2600"/>
                </a:lnSpc>
              </a:pPr>
              <a:r>
                <a:rPr lang="en-US" altLang="zh-TW" dirty="0">
                  <a:latin typeface="微軟正黑體" panose="020B0604030504040204" pitchFamily="34" charset="-120"/>
                  <a:ea typeface="微軟正黑體" panose="020B0604030504040204" pitchFamily="34" charset="-120"/>
                </a:rPr>
                <a:t>Y0</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Y</a:t>
              </a:r>
              <a:r>
                <a:rPr lang="zh-TW" altLang="en-US" dirty="0">
                  <a:latin typeface="微軟正黑體" panose="020B0604030504040204" pitchFamily="34" charset="-120"/>
                  <a:ea typeface="微軟正黑體" panose="020B0604030504040204" pitchFamily="34" charset="-120"/>
                </a:rPr>
                <a:t>起點</a:t>
              </a:r>
              <a:endParaRPr lang="en-US" altLang="zh-TW" dirty="0">
                <a:latin typeface="微軟正黑體" panose="020B0604030504040204" pitchFamily="34" charset="-120"/>
                <a:ea typeface="微軟正黑體" panose="020B0604030504040204" pitchFamily="34" charset="-120"/>
              </a:endParaRPr>
            </a:p>
            <a:p>
              <a:pPr marL="28800">
                <a:lnSpc>
                  <a:spcPts val="2600"/>
                </a:lnSpc>
              </a:pPr>
              <a:r>
                <a:rPr lang="en-US" altLang="zh-TW" dirty="0">
                  <a:latin typeface="微軟正黑體" panose="020B0604030504040204" pitchFamily="34" charset="-120"/>
                  <a:ea typeface="微軟正黑體" panose="020B0604030504040204" pitchFamily="34" charset="-120"/>
                </a:rPr>
                <a:t>X1</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X</a:t>
              </a:r>
              <a:r>
                <a:rPr lang="zh-TW" altLang="en-US" dirty="0">
                  <a:latin typeface="微軟正黑體" panose="020B0604030504040204" pitchFamily="34" charset="-120"/>
                  <a:ea typeface="微軟正黑體" panose="020B0604030504040204" pitchFamily="34" charset="-120"/>
                </a:rPr>
                <a:t>終點</a:t>
              </a:r>
              <a:endParaRPr lang="en-US" altLang="zh-TW" dirty="0">
                <a:latin typeface="微軟正黑體" panose="020B0604030504040204" pitchFamily="34" charset="-120"/>
                <a:ea typeface="微軟正黑體" panose="020B0604030504040204" pitchFamily="34" charset="-120"/>
              </a:endParaRPr>
            </a:p>
            <a:p>
              <a:pPr marL="28800">
                <a:lnSpc>
                  <a:spcPts val="2600"/>
                </a:lnSpc>
              </a:pPr>
              <a:r>
                <a:rPr lang="en-US" altLang="zh-TW" dirty="0">
                  <a:latin typeface="微軟正黑體" panose="020B0604030504040204" pitchFamily="34" charset="-120"/>
                  <a:ea typeface="微軟正黑體" panose="020B0604030504040204" pitchFamily="34" charset="-120"/>
                </a:rPr>
                <a:t>Y1</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Y</a:t>
              </a:r>
              <a:r>
                <a:rPr lang="zh-TW" altLang="en-US" dirty="0">
                  <a:latin typeface="微軟正黑體" panose="020B0604030504040204" pitchFamily="34" charset="-120"/>
                  <a:ea typeface="微軟正黑體" panose="020B0604030504040204" pitchFamily="34" charset="-120"/>
                </a:rPr>
                <a:t>終點</a:t>
              </a:r>
              <a:endParaRPr lang="en-US" altLang="zh-TW" dirty="0">
                <a:latin typeface="微軟正黑體" panose="020B0604030504040204" pitchFamily="34" charset="-120"/>
                <a:ea typeface="微軟正黑體" panose="020B0604030504040204" pitchFamily="34" charset="-120"/>
              </a:endParaRPr>
            </a:p>
            <a:p>
              <a:pPr>
                <a:lnSpc>
                  <a:spcPts val="2600"/>
                </a:lnSpc>
              </a:pPr>
              <a:r>
                <a:rPr lang="en-US" altLang="zh-TW" dirty="0">
                  <a:latin typeface="微軟正黑體" panose="020B0604030504040204" pitchFamily="34" charset="-120"/>
                  <a:ea typeface="微軟正黑體" panose="020B0604030504040204" pitchFamily="34" charset="-120"/>
                </a:rPr>
                <a:t>ZA</a:t>
              </a:r>
              <a:r>
                <a:rPr lang="zh-TW" altLang="en-US" dirty="0">
                  <a:latin typeface="微軟正黑體" panose="020B0604030504040204" pitchFamily="34" charset="-120"/>
                  <a:ea typeface="微軟正黑體" panose="020B0604030504040204" pitchFamily="34" charset="-120"/>
                </a:rPr>
                <a:t> ：工件表面</a:t>
              </a:r>
              <a:endParaRPr lang="en-US" altLang="zh-TW" dirty="0">
                <a:latin typeface="微軟正黑體" panose="020B0604030504040204" pitchFamily="34" charset="-120"/>
                <a:ea typeface="微軟正黑體" panose="020B0604030504040204" pitchFamily="34" charset="-120"/>
              </a:endParaRPr>
            </a:p>
            <a:p>
              <a:pPr marL="90000">
                <a:lnSpc>
                  <a:spcPts val="2600"/>
                </a:lnSpc>
              </a:pPr>
              <a:r>
                <a:rPr lang="en-US" altLang="zh-TW" dirty="0">
                  <a:latin typeface="微軟正黑體" panose="020B0604030504040204" pitchFamily="34" charset="-120"/>
                  <a:ea typeface="微軟正黑體" panose="020B0604030504040204" pitchFamily="34" charset="-120"/>
                </a:rPr>
                <a:t>ZI</a:t>
              </a:r>
              <a:r>
                <a:rPr lang="zh-TW" altLang="en-US" dirty="0">
                  <a:latin typeface="微軟正黑體" panose="020B0604030504040204" pitchFamily="34" charset="-120"/>
                  <a:ea typeface="微軟正黑體" panose="020B0604030504040204" pitchFamily="34" charset="-120"/>
                </a:rPr>
                <a:t> ：工件深度</a:t>
              </a:r>
              <a:endParaRPr lang="en-US" altLang="zh-TW" dirty="0">
                <a:latin typeface="微軟正黑體" panose="020B0604030504040204" pitchFamily="34" charset="-120"/>
                <a:ea typeface="微軟正黑體" panose="020B0604030504040204" pitchFamily="34" charset="-120"/>
              </a:endParaRPr>
            </a:p>
            <a:p>
              <a:pPr>
                <a:lnSpc>
                  <a:spcPts val="2600"/>
                </a:lnSpc>
                <a:spcBef>
                  <a:spcPts val="1800"/>
                </a:spcBef>
              </a:pPr>
              <a:r>
                <a:rPr lang="zh-TW" altLang="en-US" dirty="0">
                  <a:latin typeface="微軟正黑體" panose="020B0604030504040204" pitchFamily="34" charset="-120"/>
                  <a:ea typeface="微軟正黑體" panose="020B0604030504040204" pitchFamily="34" charset="-120"/>
                </a:rPr>
                <a:t>參數設定完後按右下方</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即可</a:t>
              </a:r>
              <a:endParaRPr lang="en-US" altLang="zh-TW" dirty="0">
                <a:latin typeface="微軟正黑體" panose="020B0604030504040204" pitchFamily="34" charset="-120"/>
                <a:ea typeface="微軟正黑體" panose="020B0604030504040204" pitchFamily="34" charset="-120"/>
              </a:endParaRPr>
            </a:p>
          </p:txBody>
        </p:sp>
        <p:cxnSp>
          <p:nvCxnSpPr>
            <p:cNvPr id="6" name="直線接點 5"/>
            <p:cNvCxnSpPr/>
            <p:nvPr/>
          </p:nvCxnSpPr>
          <p:spPr>
            <a:xfrm>
              <a:off x="6583504" y="3271907"/>
              <a:ext cx="7920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6583504" y="3575193"/>
              <a:ext cx="7920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6876690" y="4280019"/>
              <a:ext cx="49890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7375592" y="3271907"/>
              <a:ext cx="0" cy="10081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7383660" y="3775963"/>
              <a:ext cx="1388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7559646" y="3068671"/>
              <a:ext cx="1286274" cy="1384995"/>
            </a:xfrm>
            <a:prstGeom prst="rect">
              <a:avLst/>
            </a:prstGeom>
            <a:noFill/>
            <a:ln w="19050">
              <a:solidFill>
                <a:srgbClr val="FFC000"/>
              </a:solidFill>
              <a:prstDash val="dash"/>
            </a:ln>
          </p:spPr>
          <p:txBody>
            <a:bodyPr wrap="square" rtlCol="0">
              <a:spAutoFit/>
            </a:bodyPr>
            <a:lstStyle/>
            <a:p>
              <a:r>
                <a:rPr lang="zh-TW" altLang="en-US" sz="1200" b="1" dirty="0">
                  <a:latin typeface="微軟正黑體" panose="020B0604030504040204" pitchFamily="34" charset="-120"/>
                  <a:ea typeface="微軟正黑體" panose="020B0604030504040204" pitchFamily="34" charset="-120"/>
                </a:rPr>
                <a:t>此三項可點選後方</a:t>
              </a:r>
              <a:r>
                <a:rPr lang="en-US" altLang="zh-TW" sz="1200" b="1" dirty="0">
                  <a:latin typeface="微軟正黑體" panose="020B0604030504040204" pitchFamily="34" charset="-120"/>
                  <a:ea typeface="微軟正黑體" panose="020B0604030504040204" pitchFamily="34" charset="-120"/>
                </a:rPr>
                <a:t>abs/</a:t>
              </a:r>
              <a:r>
                <a:rPr lang="en-US" altLang="zh-TW" sz="1200" b="1" dirty="0" err="1">
                  <a:latin typeface="微軟正黑體" panose="020B0604030504040204" pitchFamily="34" charset="-120"/>
                  <a:ea typeface="微軟正黑體" panose="020B0604030504040204" pitchFamily="34" charset="-120"/>
                </a:rPr>
                <a:t>inc</a:t>
              </a:r>
              <a:r>
                <a:rPr lang="zh-TW" altLang="en-US" sz="1200" b="1" dirty="0">
                  <a:latin typeface="微軟正黑體" panose="020B0604030504040204" pitchFamily="34" charset="-120"/>
                  <a:ea typeface="微軟正黑體" panose="020B0604030504040204" pitchFamily="34" charset="-120"/>
                </a:rPr>
                <a:t>切換</a:t>
              </a:r>
              <a:endParaRPr lang="en-US" altLang="zh-TW" sz="1200" b="1" dirty="0">
                <a:latin typeface="微軟正黑體" panose="020B0604030504040204" pitchFamily="34" charset="-120"/>
                <a:ea typeface="微軟正黑體" panose="020B0604030504040204" pitchFamily="34" charset="-120"/>
              </a:endParaRPr>
            </a:p>
            <a:p>
              <a:r>
                <a:rPr lang="zh-TW" altLang="en-US" sz="1200" b="1" dirty="0">
                  <a:latin typeface="微軟正黑體" panose="020B0604030504040204" pitchFamily="34" charset="-120"/>
                  <a:ea typeface="微軟正黑體" panose="020B0604030504040204" pitchFamily="34" charset="-120"/>
                </a:rPr>
                <a:t>以</a:t>
              </a:r>
              <a:endParaRPr lang="en-US" altLang="zh-TW" sz="1200" b="1" dirty="0">
                <a:latin typeface="微軟正黑體" panose="020B0604030504040204" pitchFamily="34" charset="-120"/>
                <a:ea typeface="微軟正黑體" panose="020B0604030504040204" pitchFamily="34" charset="-120"/>
              </a:endParaRPr>
            </a:p>
            <a:p>
              <a:r>
                <a:rPr lang="en-US" altLang="zh-TW" sz="1200" b="1" dirty="0">
                  <a:latin typeface="微軟正黑體" panose="020B0604030504040204" pitchFamily="34" charset="-120"/>
                  <a:ea typeface="微軟正黑體" panose="020B0604030504040204" pitchFamily="34" charset="-120"/>
                </a:rPr>
                <a:t>abs(</a:t>
              </a:r>
              <a:r>
                <a:rPr lang="zh-TW" altLang="en-US" sz="1200" b="1" dirty="0">
                  <a:latin typeface="微軟正黑體" panose="020B0604030504040204" pitchFamily="34" charset="-120"/>
                  <a:ea typeface="微軟正黑體" panose="020B0604030504040204" pitchFamily="34" charset="-120"/>
                </a:rPr>
                <a:t>絕對</a:t>
              </a:r>
              <a:r>
                <a:rPr lang="en-US" altLang="zh-TW" sz="1200" b="1" dirty="0">
                  <a:latin typeface="微軟正黑體" panose="020B0604030504040204" pitchFamily="34" charset="-120"/>
                  <a:ea typeface="微軟正黑體" panose="020B0604030504040204" pitchFamily="34" charset="-120"/>
                </a:rPr>
                <a:t>)</a:t>
              </a:r>
            </a:p>
            <a:p>
              <a:r>
                <a:rPr lang="zh-TW" altLang="en-US" sz="1200" b="1" dirty="0">
                  <a:latin typeface="微軟正黑體" panose="020B0604030504040204" pitchFamily="34" charset="-120"/>
                  <a:ea typeface="微軟正黑體" panose="020B0604030504040204" pitchFamily="34" charset="-120"/>
                </a:rPr>
                <a:t>或</a:t>
              </a:r>
              <a:endParaRPr lang="en-US" altLang="zh-TW" sz="1200" b="1" dirty="0">
                <a:latin typeface="微軟正黑體" panose="020B0604030504040204" pitchFamily="34" charset="-120"/>
                <a:ea typeface="微軟正黑體" panose="020B0604030504040204" pitchFamily="34" charset="-120"/>
              </a:endParaRPr>
            </a:p>
            <a:p>
              <a:r>
                <a:rPr lang="en-US" altLang="zh-TW" sz="1200" b="1" dirty="0" err="1">
                  <a:latin typeface="微軟正黑體" panose="020B0604030504040204" pitchFamily="34" charset="-120"/>
                  <a:ea typeface="微軟正黑體" panose="020B0604030504040204" pitchFamily="34" charset="-120"/>
                </a:rPr>
                <a:t>inc</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相對</a:t>
              </a:r>
              <a:r>
                <a:rPr lang="en-US" altLang="zh-TW" sz="1200" b="1" dirty="0">
                  <a:latin typeface="微軟正黑體" panose="020B0604030504040204" pitchFamily="34" charset="-120"/>
                  <a:ea typeface="微軟正黑體" panose="020B0604030504040204" pitchFamily="34" charset="-120"/>
                </a:rPr>
                <a:t>)</a:t>
              </a:r>
            </a:p>
            <a:p>
              <a:r>
                <a:rPr lang="zh-TW" altLang="en-US" sz="1200" b="1" dirty="0">
                  <a:latin typeface="微軟正黑體" panose="020B0604030504040204" pitchFamily="34" charset="-120"/>
                  <a:ea typeface="微軟正黑體" panose="020B0604030504040204" pitchFamily="34" charset="-120"/>
                </a:rPr>
                <a:t>座標來建立胚料</a:t>
              </a:r>
            </a:p>
          </p:txBody>
        </p:sp>
      </p:grpSp>
      <p:pic>
        <p:nvPicPr>
          <p:cNvPr id="23" name="圖片 22"/>
          <p:cNvPicPr>
            <a:picLocks noChangeAspect="1"/>
          </p:cNvPicPr>
          <p:nvPr/>
        </p:nvPicPr>
        <p:blipFill>
          <a:blip r:embed="rId3"/>
          <a:stretch>
            <a:fillRect/>
          </a:stretch>
        </p:blipFill>
        <p:spPr>
          <a:xfrm>
            <a:off x="7591617" y="4328925"/>
            <a:ext cx="563116" cy="287957"/>
          </a:xfrm>
          <a:prstGeom prst="rect">
            <a:avLst/>
          </a:prstGeom>
        </p:spPr>
      </p:pic>
    </p:spTree>
    <p:extLst>
      <p:ext uri="{BB962C8B-B14F-4D97-AF65-F5344CB8AC3E}">
        <p14:creationId xmlns:p14="http://schemas.microsoft.com/office/powerpoint/2010/main" val="16263814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程式管理介紹</a:t>
            </a:r>
            <a:endParaRPr lang="en-US" altLang="zh-TW" dirty="0"/>
          </a:p>
        </p:txBody>
      </p:sp>
      <p:sp>
        <p:nvSpPr>
          <p:cNvPr id="22" name="文字方塊 21"/>
          <p:cNvSpPr txBox="1"/>
          <p:nvPr/>
        </p:nvSpPr>
        <p:spPr>
          <a:xfrm>
            <a:off x="5406441" y="866869"/>
            <a:ext cx="3168352" cy="1759456"/>
          </a:xfrm>
          <a:prstGeom prst="rect">
            <a:avLst/>
          </a:prstGeom>
          <a:noFill/>
          <a:ln>
            <a:solidFill>
              <a:schemeClr val="tx1"/>
            </a:solidFill>
          </a:ln>
        </p:spPr>
        <p:txBody>
          <a:bodyPr wrap="square" rtlCol="0">
            <a:spAutoFit/>
          </a:bodyPr>
          <a:lstStyle/>
          <a:p>
            <a:pPr>
              <a:lnSpc>
                <a:spcPts val="2600"/>
              </a:lnSpc>
            </a:pPr>
            <a:r>
              <a:rPr lang="zh-TW" altLang="en-US" dirty="0">
                <a:latin typeface="微軟正黑體" panose="020B0604030504040204" pitchFamily="34" charset="-120"/>
                <a:ea typeface="微軟正黑體" panose="020B0604030504040204" pitchFamily="34" charset="-120"/>
              </a:rPr>
              <a:t>在模擬之前，要先確定刀具的刀徑、以及</a:t>
            </a:r>
            <a:r>
              <a:rPr lang="en-US" altLang="zh-TW" dirty="0">
                <a:latin typeface="微軟正黑體" panose="020B0604030504040204" pitchFamily="34" charset="-120"/>
                <a:ea typeface="微軟正黑體" panose="020B0604030504040204" pitchFamily="34" charset="-120"/>
              </a:rPr>
              <a:t>G54</a:t>
            </a:r>
            <a:r>
              <a:rPr lang="zh-TW" altLang="en-US" dirty="0">
                <a:latin typeface="微軟正黑體" panose="020B0604030504040204" pitchFamily="34" charset="-120"/>
                <a:ea typeface="微軟正黑體" panose="020B0604030504040204" pitchFamily="34" charset="-120"/>
              </a:rPr>
              <a:t>的</a:t>
            </a:r>
            <a:r>
              <a:rPr lang="en-US" altLang="zh-TW" dirty="0">
                <a:latin typeface="微軟正黑體" panose="020B0604030504040204" pitchFamily="34" charset="-120"/>
                <a:ea typeface="微軟正黑體" panose="020B0604030504040204" pitchFamily="34" charset="-120"/>
              </a:rPr>
              <a:t>Z</a:t>
            </a:r>
            <a:r>
              <a:rPr lang="zh-TW" altLang="en-US" dirty="0">
                <a:latin typeface="微軟正黑體" panose="020B0604030504040204" pitchFamily="34" charset="-120"/>
                <a:ea typeface="微軟正黑體" panose="020B0604030504040204" pitchFamily="34" charset="-120"/>
              </a:rPr>
              <a:t>軸輸入完畢較不會影響模擬結果，確定完後只要按下</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就會進到模擬畫面。</a:t>
            </a:r>
            <a:endParaRPr lang="en-US" altLang="zh-TW" dirty="0">
              <a:latin typeface="微軟正黑體" panose="020B0604030504040204" pitchFamily="34" charset="-120"/>
              <a:ea typeface="微軟正黑體" panose="020B0604030504040204" pitchFamily="34" charset="-120"/>
            </a:endParaRPr>
          </a:p>
        </p:txBody>
      </p:sp>
      <p:sp>
        <p:nvSpPr>
          <p:cNvPr id="35" name="內容版面配置區 9"/>
          <p:cNvSpPr txBox="1">
            <a:spLocks/>
          </p:cNvSpPr>
          <p:nvPr/>
        </p:nvSpPr>
        <p:spPr>
          <a:xfrm>
            <a:off x="3102185" y="159308"/>
            <a:ext cx="3888432"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模擬加工</a:t>
            </a: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843558"/>
            <a:ext cx="4824536" cy="3630524"/>
          </a:xfrm>
          <a:prstGeom prst="rect">
            <a:avLst/>
          </a:prstGeom>
        </p:spPr>
      </p:pic>
      <p:sp>
        <p:nvSpPr>
          <p:cNvPr id="7" name="矩形 6"/>
          <p:cNvSpPr/>
          <p:nvPr/>
        </p:nvSpPr>
        <p:spPr>
          <a:xfrm>
            <a:off x="4046558" y="4162537"/>
            <a:ext cx="700988" cy="3484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圖片 1"/>
          <p:cNvPicPr>
            <a:picLocks noChangeAspect="1"/>
          </p:cNvPicPr>
          <p:nvPr/>
        </p:nvPicPr>
        <p:blipFill>
          <a:blip r:embed="rId3"/>
          <a:stretch>
            <a:fillRect/>
          </a:stretch>
        </p:blipFill>
        <p:spPr>
          <a:xfrm>
            <a:off x="6882562" y="1898454"/>
            <a:ext cx="740470" cy="335160"/>
          </a:xfrm>
          <a:prstGeom prst="rect">
            <a:avLst/>
          </a:prstGeom>
        </p:spPr>
      </p:pic>
    </p:spTree>
    <p:extLst>
      <p:ext uri="{BB962C8B-B14F-4D97-AF65-F5344CB8AC3E}">
        <p14:creationId xmlns:p14="http://schemas.microsoft.com/office/powerpoint/2010/main" val="16510905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28" y="1059582"/>
            <a:ext cx="4607271" cy="3469959"/>
          </a:xfrm>
          <a:prstGeom prst="rect">
            <a:avLst/>
          </a:prstGeom>
        </p:spPr>
      </p:pic>
      <p:sp>
        <p:nvSpPr>
          <p:cNvPr id="4" name="標題 3"/>
          <p:cNvSpPr>
            <a:spLocks noGrp="1"/>
          </p:cNvSpPr>
          <p:nvPr>
            <p:ph type="title"/>
          </p:nvPr>
        </p:nvSpPr>
        <p:spPr/>
        <p:txBody>
          <a:bodyPr/>
          <a:lstStyle/>
          <a:p>
            <a:r>
              <a:rPr lang="zh-TW" altLang="en-US" dirty="0"/>
              <a:t>程式管理介紹</a:t>
            </a:r>
            <a:endParaRPr lang="en-US" altLang="zh-TW" dirty="0"/>
          </a:p>
        </p:txBody>
      </p:sp>
      <p:sp>
        <p:nvSpPr>
          <p:cNvPr id="22" name="文字方塊 21"/>
          <p:cNvSpPr txBox="1"/>
          <p:nvPr/>
        </p:nvSpPr>
        <p:spPr>
          <a:xfrm>
            <a:off x="5220072" y="1059582"/>
            <a:ext cx="3168352" cy="2092881"/>
          </a:xfrm>
          <a:prstGeom prst="rect">
            <a:avLst/>
          </a:prstGeom>
          <a:noFill/>
          <a:ln>
            <a:solidFill>
              <a:schemeClr val="tx1"/>
            </a:solidFill>
          </a:ln>
        </p:spPr>
        <p:txBody>
          <a:bodyPr wrap="square" rtlCol="0">
            <a:spAutoFit/>
          </a:bodyPr>
          <a:lstStyle/>
          <a:p>
            <a:pPr>
              <a:lnSpc>
                <a:spcPts val="2600"/>
              </a:lnSpc>
            </a:pPr>
            <a:r>
              <a:rPr lang="zh-TW" altLang="en-US" dirty="0">
                <a:latin typeface="微軟正黑體" panose="020B0604030504040204" pitchFamily="34" charset="-120"/>
                <a:ea typeface="微軟正黑體" panose="020B0604030504040204" pitchFamily="34" charset="-120"/>
              </a:rPr>
              <a:t>控制器會自動跑完加工，倘若程式中有出錯，控制器也會告知在哪個單節出錯，大部分的錯誤都可以立即進行除錯，在右方的功能區也有許多輔助檢視模擬的功能。</a:t>
            </a:r>
            <a:endParaRPr lang="en-US" altLang="zh-TW" dirty="0">
              <a:latin typeface="微軟正黑體" panose="020B0604030504040204" pitchFamily="34" charset="-120"/>
              <a:ea typeface="微軟正黑體" panose="020B0604030504040204" pitchFamily="34" charset="-120"/>
            </a:endParaRPr>
          </a:p>
        </p:txBody>
      </p:sp>
      <p:sp>
        <p:nvSpPr>
          <p:cNvPr id="35" name="內容版面配置區 9"/>
          <p:cNvSpPr txBox="1">
            <a:spLocks/>
          </p:cNvSpPr>
          <p:nvPr/>
        </p:nvSpPr>
        <p:spPr>
          <a:xfrm>
            <a:off x="3102185" y="159308"/>
            <a:ext cx="3888432"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模擬加工</a:t>
            </a:r>
          </a:p>
        </p:txBody>
      </p:sp>
      <p:sp>
        <p:nvSpPr>
          <p:cNvPr id="7" name="矩形 6"/>
          <p:cNvSpPr/>
          <p:nvPr/>
        </p:nvSpPr>
        <p:spPr>
          <a:xfrm>
            <a:off x="4439248" y="1024184"/>
            <a:ext cx="700988" cy="32757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8502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987574"/>
            <a:ext cx="5596614" cy="3146559"/>
          </a:xfrm>
          <a:prstGeom prst="rect">
            <a:avLst/>
          </a:prstGeom>
        </p:spPr>
      </p:pic>
      <p:sp>
        <p:nvSpPr>
          <p:cNvPr id="4" name="標題 3"/>
          <p:cNvSpPr>
            <a:spLocks noGrp="1"/>
          </p:cNvSpPr>
          <p:nvPr>
            <p:ph type="title"/>
          </p:nvPr>
        </p:nvSpPr>
        <p:spPr/>
        <p:txBody>
          <a:bodyPr/>
          <a:lstStyle/>
          <a:p>
            <a:r>
              <a:rPr lang="zh-TW" altLang="en-US" dirty="0"/>
              <a:t>暖機步驟</a:t>
            </a:r>
          </a:p>
        </p:txBody>
      </p:sp>
      <p:sp>
        <p:nvSpPr>
          <p:cNvPr id="24" name="文字方塊 23"/>
          <p:cNvSpPr txBox="1"/>
          <p:nvPr/>
        </p:nvSpPr>
        <p:spPr>
          <a:xfrm>
            <a:off x="6228184" y="985362"/>
            <a:ext cx="2808312" cy="2169825"/>
          </a:xfrm>
          <a:prstGeom prst="rect">
            <a:avLst/>
          </a:prstGeom>
          <a:noFill/>
          <a:ln>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這時按下　　 並按下下方的</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後，在主軸後方欄位輸入</a:t>
            </a:r>
            <a:r>
              <a:rPr lang="en-US" altLang="zh-TW" dirty="0">
                <a:latin typeface="微軟正黑體" panose="020B0604030504040204" pitchFamily="34" charset="-120"/>
                <a:ea typeface="微軟正黑體" panose="020B0604030504040204" pitchFamily="34" charset="-120"/>
              </a:rPr>
              <a:t>9000</a:t>
            </a:r>
            <a:r>
              <a:rPr lang="zh-TW" altLang="en-US" dirty="0">
                <a:latin typeface="微軟正黑體" panose="020B0604030504040204" pitchFamily="34" charset="-120"/>
                <a:ea typeface="微軟正黑體" panose="020B0604030504040204" pitchFamily="34" charset="-120"/>
              </a:rPr>
              <a:t>，主軸的</a:t>
            </a:r>
            <a:r>
              <a:rPr lang="en-US" altLang="zh-TW" dirty="0">
                <a:latin typeface="微軟正黑體" panose="020B0604030504040204" pitchFamily="34" charset="-120"/>
                <a:ea typeface="微軟正黑體" panose="020B0604030504040204" pitchFamily="34" charset="-120"/>
              </a:rPr>
              <a:t>M</a:t>
            </a:r>
            <a:r>
              <a:rPr lang="zh-TW" altLang="en-US" dirty="0">
                <a:latin typeface="微軟正黑體" panose="020B0604030504040204" pitchFamily="34" charset="-120"/>
                <a:ea typeface="微軟正黑體" panose="020B0604030504040204" pitchFamily="34" charset="-120"/>
              </a:rPr>
              <a:t>功能選擇順時針圖案</a:t>
            </a:r>
            <a:r>
              <a:rPr lang="en-US" altLang="zh-TW" dirty="0">
                <a:latin typeface="微軟正黑體" panose="020B0604030504040204" pitchFamily="34" charset="-120"/>
                <a:ea typeface="微軟正黑體" panose="020B0604030504040204" pitchFamily="34" charset="-120"/>
              </a:rPr>
              <a:t>(M3)</a:t>
            </a:r>
            <a:r>
              <a:rPr lang="zh-TW" altLang="en-US" dirty="0">
                <a:latin typeface="微軟正黑體" panose="020B0604030504040204" pitchFamily="34" charset="-120"/>
                <a:ea typeface="微軟正黑體" panose="020B0604030504040204" pitchFamily="34" charset="-120"/>
              </a:rPr>
              <a:t>後再按下</a:t>
            </a:r>
            <a:r>
              <a:rPr lang="en-US" altLang="zh-TW" dirty="0">
                <a:latin typeface="微軟正黑體" panose="020B0604030504040204" pitchFamily="34" charset="-120"/>
                <a:ea typeface="微軟正黑體" panose="020B0604030504040204" pitchFamily="34" charset="-120"/>
              </a:rPr>
              <a:t>CYCLE</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START</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sp>
        <p:nvSpPr>
          <p:cNvPr id="10" name="圓角矩形 9"/>
          <p:cNvSpPr/>
          <p:nvPr/>
        </p:nvSpPr>
        <p:spPr>
          <a:xfrm>
            <a:off x="611559" y="2931790"/>
            <a:ext cx="1872209" cy="36004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descr="C:\Users\m6225\Desktop\西門子操作手冊\JO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0204" y="1038533"/>
            <a:ext cx="431800" cy="431800"/>
          </a:xfrm>
          <a:prstGeom prst="rect">
            <a:avLst/>
          </a:prstGeom>
          <a:noFill/>
          <a:ln>
            <a:noFill/>
          </a:ln>
        </p:spPr>
      </p:pic>
      <p:pic>
        <p:nvPicPr>
          <p:cNvPr id="6" name="圖片 5"/>
          <p:cNvPicPr>
            <a:picLocks noChangeAspect="1"/>
          </p:cNvPicPr>
          <p:nvPr/>
        </p:nvPicPr>
        <p:blipFill>
          <a:blip r:embed="rId4"/>
          <a:stretch>
            <a:fillRect/>
          </a:stretch>
        </p:blipFill>
        <p:spPr>
          <a:xfrm>
            <a:off x="6586884" y="1537608"/>
            <a:ext cx="645220" cy="258088"/>
          </a:xfrm>
          <a:prstGeom prst="rect">
            <a:avLst/>
          </a:prstGeom>
        </p:spPr>
      </p:pic>
    </p:spTree>
    <p:extLst>
      <p:ext uri="{BB962C8B-B14F-4D97-AF65-F5344CB8AC3E}">
        <p14:creationId xmlns:p14="http://schemas.microsoft.com/office/powerpoint/2010/main" val="1973053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程式管理介紹</a:t>
            </a:r>
            <a:endParaRPr lang="en-US" altLang="zh-TW" dirty="0"/>
          </a:p>
        </p:txBody>
      </p:sp>
      <p:sp>
        <p:nvSpPr>
          <p:cNvPr id="35" name="內容版面配置區 9"/>
          <p:cNvSpPr txBox="1">
            <a:spLocks/>
          </p:cNvSpPr>
          <p:nvPr/>
        </p:nvSpPr>
        <p:spPr>
          <a:xfrm>
            <a:off x="3102185" y="159308"/>
            <a:ext cx="3888432"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模擬加工</a:t>
            </a:r>
          </a:p>
        </p:txBody>
      </p:sp>
      <p:grpSp>
        <p:nvGrpSpPr>
          <p:cNvPr id="18" name="群組 17"/>
          <p:cNvGrpSpPr/>
          <p:nvPr/>
        </p:nvGrpSpPr>
        <p:grpSpPr>
          <a:xfrm>
            <a:off x="565614" y="999223"/>
            <a:ext cx="8367344" cy="3469959"/>
            <a:chOff x="453128" y="1059582"/>
            <a:chExt cx="8367344" cy="3469959"/>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28" y="1059582"/>
              <a:ext cx="4607271" cy="3469959"/>
            </a:xfrm>
            <a:prstGeom prst="rect">
              <a:avLst/>
            </a:prstGeom>
          </p:spPr>
        </p:pic>
        <p:cxnSp>
          <p:nvCxnSpPr>
            <p:cNvPr id="5" name="直線單箭頭接點 4"/>
            <p:cNvCxnSpPr/>
            <p:nvPr/>
          </p:nvCxnSpPr>
          <p:spPr>
            <a:xfrm>
              <a:off x="5060399" y="1419622"/>
              <a:ext cx="30368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a:off x="5060399" y="1779662"/>
              <a:ext cx="30368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5573806" y="2740990"/>
              <a:ext cx="30368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5060399" y="2164926"/>
              <a:ext cx="5197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5054093" y="2571750"/>
              <a:ext cx="5197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5058957" y="2931790"/>
              <a:ext cx="5197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5054093" y="3338614"/>
              <a:ext cx="51971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573806" y="2164926"/>
              <a:ext cx="0" cy="11736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5060399" y="3711266"/>
              <a:ext cx="30368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a:off x="5054093" y="4090224"/>
              <a:ext cx="30368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5379342" y="1259796"/>
              <a:ext cx="1346592" cy="307777"/>
            </a:xfrm>
            <a:prstGeom prst="rect">
              <a:avLst/>
            </a:prstGeom>
            <a:noFill/>
            <a:ln>
              <a:solidFill>
                <a:schemeClr val="tx1"/>
              </a:solidFill>
            </a:ln>
          </p:spPr>
          <p:txBody>
            <a:bodyPr wrap="square" rtlCol="0">
              <a:spAutoFit/>
            </a:bodyPr>
            <a:lstStyle/>
            <a:p>
              <a:pPr algn="ctr"/>
              <a:r>
                <a:rPr lang="en-US" altLang="zh-TW" sz="1400" dirty="0">
                  <a:latin typeface="微軟正黑體" panose="020B0604030504040204" pitchFamily="34" charset="-120"/>
                  <a:ea typeface="微軟正黑體" panose="020B0604030504040204" pitchFamily="34" charset="-120"/>
                </a:rPr>
                <a:t>CYCLE</a:t>
              </a: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START</a:t>
              </a:r>
            </a:p>
          </p:txBody>
        </p:sp>
        <p:sp>
          <p:nvSpPr>
            <p:cNvPr id="24" name="文字方塊 23"/>
            <p:cNvSpPr txBox="1"/>
            <p:nvPr/>
          </p:nvSpPr>
          <p:spPr>
            <a:xfrm>
              <a:off x="5379342" y="1641682"/>
              <a:ext cx="1346592" cy="307777"/>
            </a:xfrm>
            <a:prstGeom prst="rect">
              <a:avLst/>
            </a:prstGeom>
            <a:noFill/>
            <a:ln>
              <a:solidFill>
                <a:schemeClr val="tx1"/>
              </a:solidFill>
            </a:ln>
          </p:spPr>
          <p:txBody>
            <a:bodyPr wrap="square" rtlCol="0">
              <a:spAutoFit/>
            </a:bodyPr>
            <a:lstStyle/>
            <a:p>
              <a:pPr algn="ctr"/>
              <a:r>
                <a:rPr lang="en-US" altLang="zh-TW" sz="1400" dirty="0">
                  <a:latin typeface="微軟正黑體" panose="020B0604030504040204" pitchFamily="34" charset="-120"/>
                  <a:ea typeface="微軟正黑體" panose="020B0604030504040204" pitchFamily="34" charset="-120"/>
                </a:rPr>
                <a:t>RESET</a:t>
              </a:r>
            </a:p>
          </p:txBody>
        </p:sp>
        <p:sp>
          <p:nvSpPr>
            <p:cNvPr id="25" name="文字方塊 24"/>
            <p:cNvSpPr txBox="1"/>
            <p:nvPr/>
          </p:nvSpPr>
          <p:spPr>
            <a:xfrm>
              <a:off x="5877494" y="2374644"/>
              <a:ext cx="2222898" cy="738664"/>
            </a:xfrm>
            <a:prstGeom prst="rect">
              <a:avLst/>
            </a:prstGeom>
            <a:noFill/>
            <a:ln>
              <a:solidFill>
                <a:schemeClr val="tx1"/>
              </a:solidFill>
            </a:ln>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此四項皆為調整模擬時檢視工件的角度及放大縮小、甚至是剖視也可以</a:t>
              </a:r>
              <a:endParaRPr lang="en-US" altLang="zh-TW" sz="1400" dirty="0">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5379342" y="3554080"/>
              <a:ext cx="3441130" cy="307777"/>
            </a:xfrm>
            <a:prstGeom prst="rect">
              <a:avLst/>
            </a:prstGeom>
            <a:noFill/>
            <a:ln>
              <a:solidFill>
                <a:schemeClr val="tx1"/>
              </a:solidFill>
            </a:ln>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可調整模擬時進給速率或是打開單節執行</a:t>
              </a:r>
              <a:endParaRPr lang="en-US" altLang="zh-TW" sz="1400" dirty="0">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5379342" y="3935966"/>
              <a:ext cx="3441130" cy="523220"/>
            </a:xfrm>
            <a:prstGeom prst="rect">
              <a:avLst/>
            </a:prstGeom>
            <a:noFill/>
            <a:ln>
              <a:solidFill>
                <a:schemeClr val="tx1"/>
              </a:solidFill>
            </a:ln>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下一頁中可開啟、關閉顯示刀具路徑或是刪除已顯示之刀具路徑</a:t>
              </a:r>
              <a:endParaRPr lang="en-US" altLang="zh-TW" sz="1400"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72385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程式管理介紹</a:t>
            </a:r>
            <a:endParaRPr lang="en-US" altLang="zh-TW" dirty="0"/>
          </a:p>
        </p:txBody>
      </p:sp>
      <p:sp>
        <p:nvSpPr>
          <p:cNvPr id="22" name="文字方塊 21"/>
          <p:cNvSpPr txBox="1"/>
          <p:nvPr/>
        </p:nvSpPr>
        <p:spPr>
          <a:xfrm>
            <a:off x="5406439" y="866869"/>
            <a:ext cx="3692195" cy="1759456"/>
          </a:xfrm>
          <a:prstGeom prst="rect">
            <a:avLst/>
          </a:prstGeom>
          <a:noFill/>
          <a:ln>
            <a:solidFill>
              <a:schemeClr val="tx1"/>
            </a:solidFill>
          </a:ln>
        </p:spPr>
        <p:txBody>
          <a:bodyPr wrap="square" rtlCol="0">
            <a:spAutoFit/>
          </a:bodyPr>
          <a:lstStyle/>
          <a:p>
            <a:pPr>
              <a:lnSpc>
                <a:spcPts val="2600"/>
              </a:lnSpc>
            </a:pPr>
            <a:r>
              <a:rPr lang="zh-TW" altLang="en-US" dirty="0">
                <a:latin typeface="微軟正黑體" panose="020B0604030504040204" pitchFamily="34" charset="-120"/>
                <a:ea typeface="微軟正黑體" panose="020B0604030504040204" pitchFamily="34" charset="-120"/>
              </a:rPr>
              <a:t>另外介紹的是搖擺平面功能，利用搖擺平面功能可以達成手寫</a:t>
            </a:r>
            <a:r>
              <a:rPr lang="en-US" altLang="zh-TW" dirty="0">
                <a:latin typeface="微軟正黑體" panose="020B0604030504040204" pitchFamily="34" charset="-120"/>
                <a:ea typeface="微軟正黑體" panose="020B0604030504040204" pitchFamily="34" charset="-120"/>
              </a:rPr>
              <a:t>TWP</a:t>
            </a:r>
            <a:r>
              <a:rPr lang="zh-TW" altLang="en-US" dirty="0">
                <a:latin typeface="微軟正黑體" panose="020B0604030504040204" pitchFamily="34" charset="-120"/>
                <a:ea typeface="微軟正黑體" panose="020B0604030504040204" pitchFamily="34" charset="-120"/>
              </a:rPr>
              <a:t>程式，也就是定軸加工，甚至可以將</a:t>
            </a:r>
            <a:r>
              <a:rPr lang="en-US" altLang="zh-TW" dirty="0">
                <a:latin typeface="微軟正黑體" panose="020B0604030504040204" pitchFamily="34" charset="-120"/>
                <a:ea typeface="微軟正黑體" panose="020B0604030504040204" pitchFamily="34" charset="-120"/>
              </a:rPr>
              <a:t>CAM</a:t>
            </a:r>
            <a:r>
              <a:rPr lang="zh-TW" altLang="en-US" dirty="0">
                <a:latin typeface="微軟正黑體" panose="020B0604030504040204" pitchFamily="34" charset="-120"/>
                <a:ea typeface="微軟正黑體" panose="020B0604030504040204" pitchFamily="34" charset="-120"/>
              </a:rPr>
              <a:t>轉出的程式搭配搖擺平面來使用。</a:t>
            </a:r>
            <a:endParaRPr lang="en-US" altLang="zh-TW" dirty="0">
              <a:latin typeface="微軟正黑體" panose="020B0604030504040204" pitchFamily="34" charset="-120"/>
              <a:ea typeface="微軟正黑體" panose="020B0604030504040204" pitchFamily="34" charset="-120"/>
            </a:endParaRPr>
          </a:p>
        </p:txBody>
      </p:sp>
      <p:sp>
        <p:nvSpPr>
          <p:cNvPr id="35" name="內容版面配置區 9"/>
          <p:cNvSpPr txBox="1">
            <a:spLocks/>
          </p:cNvSpPr>
          <p:nvPr/>
        </p:nvSpPr>
        <p:spPr>
          <a:xfrm>
            <a:off x="3102185" y="159308"/>
            <a:ext cx="3888432"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其他功能</a:t>
            </a: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843558"/>
            <a:ext cx="4824536" cy="3630524"/>
          </a:xfrm>
          <a:prstGeom prst="rect">
            <a:avLst/>
          </a:prstGeom>
        </p:spPr>
      </p:pic>
      <p:sp>
        <p:nvSpPr>
          <p:cNvPr id="7" name="矩形 6"/>
          <p:cNvSpPr/>
          <p:nvPr/>
        </p:nvSpPr>
        <p:spPr>
          <a:xfrm>
            <a:off x="4644181" y="1451152"/>
            <a:ext cx="700988" cy="3484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5406439" y="2859783"/>
            <a:ext cx="3558049" cy="1401538"/>
          </a:xfrm>
          <a:prstGeom prst="rect">
            <a:avLst/>
          </a:prstGeom>
          <a:noFill/>
          <a:ln w="57150">
            <a:solidFill>
              <a:srgbClr val="FF0000"/>
            </a:solidFill>
            <a:prstDash val="sysDash"/>
          </a:ln>
        </p:spPr>
        <p:txBody>
          <a:bodyPr wrap="square" rtlCol="0">
            <a:spAutoFit/>
          </a:bodyPr>
          <a:lstStyle/>
          <a:p>
            <a:pPr>
              <a:lnSpc>
                <a:spcPts val="2600"/>
              </a:lnSpc>
            </a:pP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利用到座標旋轉時必須要使用正刀長，控制器在計算旋轉座標後的刀尖高度才會正確不致撞機。</a:t>
            </a:r>
            <a:endParaRPr lang="en-US" altLang="zh-TW" sz="20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997022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52" y="899125"/>
            <a:ext cx="4852027" cy="3632924"/>
          </a:xfrm>
          <a:prstGeom prst="rect">
            <a:avLst/>
          </a:prstGeom>
        </p:spPr>
      </p:pic>
      <p:sp>
        <p:nvSpPr>
          <p:cNvPr id="4" name="標題 3"/>
          <p:cNvSpPr>
            <a:spLocks noGrp="1"/>
          </p:cNvSpPr>
          <p:nvPr>
            <p:ph type="title"/>
          </p:nvPr>
        </p:nvSpPr>
        <p:spPr/>
        <p:txBody>
          <a:bodyPr/>
          <a:lstStyle/>
          <a:p>
            <a:r>
              <a:rPr lang="zh-TW" altLang="en-US" dirty="0"/>
              <a:t>程式管理介紹</a:t>
            </a:r>
            <a:endParaRPr lang="en-US" altLang="zh-TW" dirty="0"/>
          </a:p>
        </p:txBody>
      </p:sp>
      <p:sp>
        <p:nvSpPr>
          <p:cNvPr id="22" name="文字方塊 21"/>
          <p:cNvSpPr txBox="1"/>
          <p:nvPr/>
        </p:nvSpPr>
        <p:spPr>
          <a:xfrm>
            <a:off x="5406439" y="866869"/>
            <a:ext cx="3692195" cy="3760004"/>
          </a:xfrm>
          <a:prstGeom prst="rect">
            <a:avLst/>
          </a:prstGeom>
          <a:noFill/>
          <a:ln>
            <a:solidFill>
              <a:schemeClr val="tx1"/>
            </a:solidFill>
          </a:ln>
        </p:spPr>
        <p:txBody>
          <a:bodyPr wrap="square" rtlCol="0">
            <a:spAutoFit/>
          </a:bodyPr>
          <a:lstStyle/>
          <a:p>
            <a:pPr>
              <a:lnSpc>
                <a:spcPts val="2600"/>
              </a:lnSpc>
            </a:pPr>
            <a:r>
              <a:rPr lang="zh-TW" altLang="en-US" dirty="0">
                <a:latin typeface="微軟正黑體" panose="020B0604030504040204" pitchFamily="34" charset="-120"/>
                <a:ea typeface="微軟正黑體" panose="020B0604030504040204" pitchFamily="34" charset="-120"/>
              </a:rPr>
              <a:t>這邊的搖擺平面功能就是指座標轉換，與前方擺動式工作台使用的介紹多出平移的功能，先設定</a:t>
            </a:r>
            <a:r>
              <a:rPr lang="en-US" altLang="zh-TW" dirty="0">
                <a:latin typeface="微軟正黑體" panose="020B0604030504040204" pitchFamily="34" charset="-120"/>
                <a:ea typeface="微軟正黑體" panose="020B0604030504040204" pitchFamily="34" charset="-120"/>
              </a:rPr>
              <a:t>XYZ</a:t>
            </a:r>
            <a:r>
              <a:rPr lang="zh-TW" altLang="en-US" dirty="0">
                <a:latin typeface="微軟正黑體" panose="020B0604030504040204" pitchFamily="34" charset="-120"/>
                <a:ea typeface="微軟正黑體" panose="020B0604030504040204" pitchFamily="34" charset="-120"/>
              </a:rPr>
              <a:t>軸的平移位置後，在平移後的位置進行座標軸旋轉，此處旋轉就與前面介紹的擺動式工作台使用相同，參數設定完畢之後按下右下方的</a:t>
            </a:r>
            <a:endParaRPr lang="en-US" altLang="zh-TW" dirty="0">
              <a:latin typeface="微軟正黑體" panose="020B0604030504040204" pitchFamily="34" charset="-120"/>
              <a:ea typeface="微軟正黑體" panose="020B0604030504040204" pitchFamily="34" charset="-120"/>
            </a:endParaRPr>
          </a:p>
          <a:p>
            <a:pPr>
              <a:lnSpc>
                <a:spcPts val="2600"/>
              </a:lnSpc>
            </a:pPr>
            <a:r>
              <a:rPr lang="zh-TW" altLang="en-US" dirty="0">
                <a:latin typeface="微軟正黑體" panose="020B0604030504040204" pitchFamily="34" charset="-120"/>
                <a:ea typeface="微軟正黑體" panose="020B0604030504040204" pitchFamily="34" charset="-120"/>
              </a:rPr>
              <a:t>後就會將搖擺平面插入到程式中進行傾斜軸加工，進行加工完的單節後方要加入</a:t>
            </a:r>
            <a:r>
              <a:rPr lang="en-US" altLang="zh-TW" dirty="0">
                <a:latin typeface="微軟正黑體" panose="020B0604030504040204" pitchFamily="34" charset="-120"/>
                <a:ea typeface="微軟正黑體" panose="020B0604030504040204" pitchFamily="34" charset="-120"/>
              </a:rPr>
              <a:t>MCALL</a:t>
            </a:r>
            <a:r>
              <a:rPr lang="zh-TW" altLang="en-US" dirty="0">
                <a:latin typeface="微軟正黑體" panose="020B0604030504040204" pitchFamily="34" charset="-120"/>
                <a:ea typeface="微軟正黑體" panose="020B0604030504040204" pitchFamily="34" charset="-120"/>
              </a:rPr>
              <a:t>指令取消座標轉換。</a:t>
            </a:r>
            <a:endParaRPr lang="en-US" altLang="zh-TW" dirty="0">
              <a:latin typeface="微軟正黑體" panose="020B0604030504040204" pitchFamily="34" charset="-120"/>
              <a:ea typeface="微軟正黑體" panose="020B0604030504040204" pitchFamily="34" charset="-120"/>
            </a:endParaRPr>
          </a:p>
        </p:txBody>
      </p:sp>
      <p:sp>
        <p:nvSpPr>
          <p:cNvPr id="35" name="內容版面配置區 9"/>
          <p:cNvSpPr txBox="1">
            <a:spLocks/>
          </p:cNvSpPr>
          <p:nvPr/>
        </p:nvSpPr>
        <p:spPr>
          <a:xfrm>
            <a:off x="3102185" y="159308"/>
            <a:ext cx="3888432"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其他功能</a:t>
            </a:r>
          </a:p>
        </p:txBody>
      </p:sp>
      <p:sp>
        <p:nvSpPr>
          <p:cNvPr id="7" name="矩形 6"/>
          <p:cNvSpPr/>
          <p:nvPr/>
        </p:nvSpPr>
        <p:spPr>
          <a:xfrm>
            <a:off x="2987824" y="1144377"/>
            <a:ext cx="1656184" cy="29836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a:blip r:embed="rId3"/>
          <a:stretch>
            <a:fillRect/>
          </a:stretch>
        </p:blipFill>
        <p:spPr>
          <a:xfrm>
            <a:off x="8491962" y="2931790"/>
            <a:ext cx="529208" cy="253579"/>
          </a:xfrm>
          <a:prstGeom prst="rect">
            <a:avLst/>
          </a:prstGeom>
        </p:spPr>
      </p:pic>
    </p:spTree>
    <p:extLst>
      <p:ext uri="{BB962C8B-B14F-4D97-AF65-F5344CB8AC3E}">
        <p14:creationId xmlns:p14="http://schemas.microsoft.com/office/powerpoint/2010/main" val="15360630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843558"/>
            <a:ext cx="4824536" cy="3630524"/>
          </a:xfrm>
          <a:prstGeom prst="rect">
            <a:avLst/>
          </a:prstGeom>
        </p:spPr>
      </p:pic>
      <p:sp>
        <p:nvSpPr>
          <p:cNvPr id="4" name="標題 3"/>
          <p:cNvSpPr>
            <a:spLocks noGrp="1"/>
          </p:cNvSpPr>
          <p:nvPr>
            <p:ph type="title"/>
          </p:nvPr>
        </p:nvSpPr>
        <p:spPr/>
        <p:txBody>
          <a:bodyPr/>
          <a:lstStyle/>
          <a:p>
            <a:r>
              <a:rPr lang="zh-TW" altLang="en-US" dirty="0"/>
              <a:t>程式管理介紹</a:t>
            </a:r>
            <a:endParaRPr lang="en-US" altLang="zh-TW" dirty="0"/>
          </a:p>
        </p:txBody>
      </p:sp>
      <p:sp>
        <p:nvSpPr>
          <p:cNvPr id="22" name="文字方塊 21"/>
          <p:cNvSpPr txBox="1"/>
          <p:nvPr/>
        </p:nvSpPr>
        <p:spPr>
          <a:xfrm>
            <a:off x="5406439" y="483518"/>
            <a:ext cx="3692195" cy="4426853"/>
          </a:xfrm>
          <a:prstGeom prst="rect">
            <a:avLst/>
          </a:prstGeom>
          <a:noFill/>
          <a:ln>
            <a:solidFill>
              <a:schemeClr val="tx1"/>
            </a:solidFill>
          </a:ln>
        </p:spPr>
        <p:txBody>
          <a:bodyPr wrap="square" rtlCol="0">
            <a:spAutoFit/>
          </a:bodyPr>
          <a:lstStyle/>
          <a:p>
            <a:pPr>
              <a:lnSpc>
                <a:spcPts val="2600"/>
              </a:lnSpc>
            </a:pPr>
            <a:r>
              <a:rPr lang="zh-TW" altLang="en-US" dirty="0">
                <a:latin typeface="微軟正黑體" panose="020B0604030504040204" pitchFamily="34" charset="-120"/>
                <a:ea typeface="微軟正黑體" panose="020B0604030504040204" pitchFamily="34" charset="-120"/>
              </a:rPr>
              <a:t>還有副程式呼叫功能，在西門子控制器當中呼叫副程式可以利用</a:t>
            </a:r>
            <a:endParaRPr lang="en-US" altLang="zh-TW" dirty="0">
              <a:latin typeface="微軟正黑體" panose="020B0604030504040204" pitchFamily="34" charset="-120"/>
              <a:ea typeface="微軟正黑體" panose="020B0604030504040204" pitchFamily="34" charset="-120"/>
            </a:endParaRPr>
          </a:p>
          <a:p>
            <a:pPr>
              <a:lnSpc>
                <a:spcPts val="2600"/>
              </a:lnSpc>
            </a:pPr>
            <a:r>
              <a:rPr lang="en-US" altLang="zh-TW" u="sng" dirty="0">
                <a:latin typeface="微軟正黑體" panose="020B0604030504040204" pitchFamily="34" charset="-120"/>
                <a:ea typeface="微軟正黑體" panose="020B0604030504040204" pitchFamily="34" charset="-120"/>
              </a:rPr>
              <a:t>CALL</a:t>
            </a:r>
            <a:r>
              <a:rPr lang="zh-TW" altLang="en-US" u="sng" dirty="0">
                <a:latin typeface="微軟正黑體" panose="020B0604030504040204" pitchFamily="34" charset="-120"/>
                <a:ea typeface="微軟正黑體" panose="020B0604030504040204" pitchFamily="34" charset="-120"/>
              </a:rPr>
              <a:t> </a:t>
            </a:r>
            <a:r>
              <a:rPr lang="en-US" altLang="zh-TW" u="sng" dirty="0">
                <a:latin typeface="微軟正黑體" panose="020B0604030504040204" pitchFamily="34" charset="-120"/>
                <a:ea typeface="微軟正黑體" panose="020B0604030504040204" pitchFamily="34" charset="-120"/>
              </a:rPr>
              <a:t>“(</a:t>
            </a:r>
            <a:r>
              <a:rPr lang="zh-TW" altLang="en-US" u="sng" dirty="0">
                <a:latin typeface="微軟正黑體" panose="020B0604030504040204" pitchFamily="34" charset="-120"/>
                <a:ea typeface="微軟正黑體" panose="020B0604030504040204" pitchFamily="34" charset="-120"/>
              </a:rPr>
              <a:t>程式名稱</a:t>
            </a:r>
            <a:r>
              <a:rPr lang="en-US" altLang="zh-TW" u="sng" dirty="0">
                <a:latin typeface="微軟正黑體" panose="020B0604030504040204" pitchFamily="34" charset="-120"/>
                <a:ea typeface="微軟正黑體" panose="020B0604030504040204" pitchFamily="34" charset="-120"/>
              </a:rPr>
              <a:t>)”</a:t>
            </a:r>
            <a:r>
              <a:rPr lang="zh-TW" altLang="en-US" u="sng"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來呼叫副程式，也可以按下</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來選擇要呼叫的程式，且呼叫的程式副檔名不受限於</a:t>
            </a:r>
            <a:r>
              <a:rPr lang="en-US" altLang="zh-TW" dirty="0">
                <a:latin typeface="微軟正黑體" panose="020B0604030504040204" pitchFamily="34" charset="-120"/>
                <a:ea typeface="微軟正黑體" panose="020B0604030504040204" pitchFamily="34" charset="-120"/>
              </a:rPr>
              <a:t>.SPF</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.MPF</a:t>
            </a:r>
            <a:r>
              <a:rPr lang="zh-TW" altLang="en-US" dirty="0">
                <a:latin typeface="微軟正黑體" panose="020B0604030504040204" pitchFamily="34" charset="-120"/>
                <a:ea typeface="微軟正黑體" panose="020B0604030504040204" pitchFamily="34" charset="-120"/>
              </a:rPr>
              <a:t>的主程式也是可以當作副程式來呼叫的！</a:t>
            </a:r>
            <a:endParaRPr lang="en-US" altLang="zh-TW" dirty="0">
              <a:latin typeface="微軟正黑體" panose="020B0604030504040204" pitchFamily="34" charset="-120"/>
              <a:ea typeface="微軟正黑體" panose="020B0604030504040204" pitchFamily="34" charset="-120"/>
            </a:endParaRPr>
          </a:p>
          <a:p>
            <a:pPr>
              <a:lnSpc>
                <a:spcPts val="2600"/>
              </a:lnSpc>
            </a:pPr>
            <a:r>
              <a:rPr lang="zh-TW" altLang="en-US" dirty="0">
                <a:latin typeface="微軟正黑體" panose="020B0604030504040204" pitchFamily="34" charset="-120"/>
                <a:ea typeface="微軟正黑體" panose="020B0604030504040204" pitchFamily="34" charset="-120"/>
              </a:rPr>
              <a:t>呼叫的程式在程式結尾讀到</a:t>
            </a:r>
            <a:r>
              <a:rPr lang="en-US" altLang="zh-TW" dirty="0">
                <a:latin typeface="微軟正黑體" panose="020B0604030504040204" pitchFamily="34" charset="-120"/>
                <a:ea typeface="微軟正黑體" panose="020B0604030504040204" pitchFamily="34" charset="-120"/>
              </a:rPr>
              <a:t>M30</a:t>
            </a:r>
            <a:r>
              <a:rPr lang="zh-TW" altLang="en-US" dirty="0">
                <a:latin typeface="微軟正黑體" panose="020B0604030504040204" pitchFamily="34" charset="-120"/>
                <a:ea typeface="微軟正黑體" panose="020B0604030504040204" pitchFamily="34" charset="-120"/>
              </a:rPr>
              <a:t>就會自動返回主程式，但是副程式結尾若有取消補正、停止主軸旋轉等指令執行後與主程式的銜接上可能會有問題，所以副程式的結尾要多加注意！</a:t>
            </a:r>
            <a:endParaRPr lang="en-US" altLang="zh-TW" dirty="0">
              <a:latin typeface="微軟正黑體" panose="020B0604030504040204" pitchFamily="34" charset="-120"/>
              <a:ea typeface="微軟正黑體" panose="020B0604030504040204" pitchFamily="34" charset="-120"/>
            </a:endParaRPr>
          </a:p>
        </p:txBody>
      </p:sp>
      <p:sp>
        <p:nvSpPr>
          <p:cNvPr id="35" name="內容版面配置區 9"/>
          <p:cNvSpPr txBox="1">
            <a:spLocks/>
          </p:cNvSpPr>
          <p:nvPr/>
        </p:nvSpPr>
        <p:spPr>
          <a:xfrm>
            <a:off x="3102185" y="159308"/>
            <a:ext cx="3888432"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其他功能</a:t>
            </a:r>
          </a:p>
        </p:txBody>
      </p:sp>
      <p:sp>
        <p:nvSpPr>
          <p:cNvPr id="7" name="矩形 6"/>
          <p:cNvSpPr/>
          <p:nvPr/>
        </p:nvSpPr>
        <p:spPr>
          <a:xfrm>
            <a:off x="4629180" y="3049332"/>
            <a:ext cx="720080" cy="3472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a:blip r:embed="rId3"/>
          <a:stretch>
            <a:fillRect/>
          </a:stretch>
        </p:blipFill>
        <p:spPr>
          <a:xfrm>
            <a:off x="7161167" y="1563638"/>
            <a:ext cx="581025" cy="247650"/>
          </a:xfrm>
          <a:prstGeom prst="rect">
            <a:avLst/>
          </a:prstGeom>
        </p:spPr>
      </p:pic>
      <p:pic>
        <p:nvPicPr>
          <p:cNvPr id="6" name="圖片 5"/>
          <p:cNvPicPr>
            <a:picLocks noChangeAspect="1"/>
          </p:cNvPicPr>
          <p:nvPr/>
        </p:nvPicPr>
        <p:blipFill>
          <a:blip r:embed="rId4"/>
          <a:stretch>
            <a:fillRect/>
          </a:stretch>
        </p:blipFill>
        <p:spPr>
          <a:xfrm>
            <a:off x="8091444" y="1563638"/>
            <a:ext cx="487311" cy="247650"/>
          </a:xfrm>
          <a:prstGeom prst="rect">
            <a:avLst/>
          </a:prstGeom>
        </p:spPr>
      </p:pic>
    </p:spTree>
    <p:extLst>
      <p:ext uri="{BB962C8B-B14F-4D97-AF65-F5344CB8AC3E}">
        <p14:creationId xmlns:p14="http://schemas.microsoft.com/office/powerpoint/2010/main" val="12638256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2477418" y="538911"/>
            <a:ext cx="4398838" cy="369332"/>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按下</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開啟要執行的程式後後按下</a:t>
            </a:r>
          </a:p>
        </p:txBody>
      </p:sp>
      <p:sp>
        <p:nvSpPr>
          <p:cNvPr id="3" name="內容版面配置區 9"/>
          <p:cNvSpPr txBox="1">
            <a:spLocks/>
          </p:cNvSpPr>
          <p:nvPr/>
        </p:nvSpPr>
        <p:spPr>
          <a:xfrm>
            <a:off x="3102185" y="159308"/>
            <a:ext cx="3888432"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程式執行</a:t>
            </a:r>
          </a:p>
        </p:txBody>
      </p:sp>
      <p:sp>
        <p:nvSpPr>
          <p:cNvPr id="6" name="標題 3"/>
          <p:cNvSpPr>
            <a:spLocks noGrp="1"/>
          </p:cNvSpPr>
          <p:nvPr>
            <p:ph type="title"/>
          </p:nvPr>
        </p:nvSpPr>
        <p:spPr>
          <a:xfrm>
            <a:off x="3446635" y="102209"/>
            <a:ext cx="5652000" cy="324000"/>
          </a:xfrm>
        </p:spPr>
        <p:txBody>
          <a:bodyPr/>
          <a:lstStyle/>
          <a:p>
            <a:r>
              <a:rPr lang="zh-TW" altLang="en-US" dirty="0"/>
              <a:t>程式管理介紹</a:t>
            </a:r>
            <a:endParaRPr lang="en-US" altLang="zh-TW" dirty="0"/>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071" y="1007499"/>
            <a:ext cx="6275761" cy="3528392"/>
          </a:xfrm>
          <a:prstGeom prst="rect">
            <a:avLst/>
          </a:prstGeom>
        </p:spPr>
      </p:pic>
      <p:pic>
        <p:nvPicPr>
          <p:cNvPr id="8" name="圖片 7"/>
          <p:cNvPicPr>
            <a:picLocks noChangeAspect="1"/>
          </p:cNvPicPr>
          <p:nvPr/>
        </p:nvPicPr>
        <p:blipFill>
          <a:blip r:embed="rId3"/>
          <a:stretch>
            <a:fillRect/>
          </a:stretch>
        </p:blipFill>
        <p:spPr>
          <a:xfrm>
            <a:off x="3054746" y="546293"/>
            <a:ext cx="390525" cy="361950"/>
          </a:xfrm>
          <a:prstGeom prst="rect">
            <a:avLst/>
          </a:prstGeom>
        </p:spPr>
      </p:pic>
      <p:pic>
        <p:nvPicPr>
          <p:cNvPr id="10" name="圖片 9"/>
          <p:cNvPicPr>
            <a:picLocks noChangeAspect="1"/>
          </p:cNvPicPr>
          <p:nvPr/>
        </p:nvPicPr>
        <p:blipFill>
          <a:blip r:embed="rId4"/>
          <a:stretch>
            <a:fillRect/>
          </a:stretch>
        </p:blipFill>
        <p:spPr>
          <a:xfrm>
            <a:off x="6234534" y="602355"/>
            <a:ext cx="583382" cy="242444"/>
          </a:xfrm>
          <a:prstGeom prst="rect">
            <a:avLst/>
          </a:prstGeom>
        </p:spPr>
      </p:pic>
      <p:sp>
        <p:nvSpPr>
          <p:cNvPr id="11" name="矩形 10"/>
          <p:cNvSpPr/>
          <p:nvPr/>
        </p:nvSpPr>
        <p:spPr>
          <a:xfrm>
            <a:off x="6599697" y="4215406"/>
            <a:ext cx="756440" cy="3662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847774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9"/>
          <p:cNvSpPr txBox="1">
            <a:spLocks/>
          </p:cNvSpPr>
          <p:nvPr/>
        </p:nvSpPr>
        <p:spPr>
          <a:xfrm>
            <a:off x="3102185" y="159308"/>
            <a:ext cx="3888432"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程式執行</a:t>
            </a:r>
          </a:p>
        </p:txBody>
      </p:sp>
      <p:sp>
        <p:nvSpPr>
          <p:cNvPr id="6" name="標題 3"/>
          <p:cNvSpPr>
            <a:spLocks noGrp="1"/>
          </p:cNvSpPr>
          <p:nvPr>
            <p:ph type="title"/>
          </p:nvPr>
        </p:nvSpPr>
        <p:spPr>
          <a:xfrm>
            <a:off x="3446635" y="102209"/>
            <a:ext cx="5652000" cy="324000"/>
          </a:xfrm>
        </p:spPr>
        <p:txBody>
          <a:bodyPr/>
          <a:lstStyle/>
          <a:p>
            <a:r>
              <a:rPr lang="zh-TW" altLang="en-US" dirty="0"/>
              <a:t>程式管理介紹</a:t>
            </a:r>
            <a:endParaRPr lang="en-US" altLang="zh-TW" dirty="0"/>
          </a:p>
        </p:txBody>
      </p:sp>
      <p:pic>
        <p:nvPicPr>
          <p:cNvPr id="12" name="圖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969" y="724022"/>
            <a:ext cx="6192688" cy="3481687"/>
          </a:xfrm>
          <a:prstGeom prst="rect">
            <a:avLst/>
          </a:prstGeom>
        </p:spPr>
      </p:pic>
      <p:pic>
        <p:nvPicPr>
          <p:cNvPr id="2" name="圖片 1"/>
          <p:cNvPicPr>
            <a:picLocks noChangeAspect="1"/>
          </p:cNvPicPr>
          <p:nvPr/>
        </p:nvPicPr>
        <p:blipFill rotWithShape="1">
          <a:blip r:embed="rId3" cstate="print">
            <a:extLst>
              <a:ext uri="{28A0092B-C50C-407E-A947-70E740481C1C}">
                <a14:useLocalDpi xmlns:a14="http://schemas.microsoft.com/office/drawing/2010/main" val="0"/>
              </a:ext>
            </a:extLst>
          </a:blip>
          <a:srcRect l="12200" t="15195" r="26200" b="12431"/>
          <a:stretch/>
        </p:blipFill>
        <p:spPr>
          <a:xfrm rot="5400000">
            <a:off x="149733" y="1449401"/>
            <a:ext cx="2304256" cy="1524618"/>
          </a:xfrm>
          <a:prstGeom prst="rect">
            <a:avLst/>
          </a:prstGeom>
        </p:spPr>
      </p:pic>
      <p:sp>
        <p:nvSpPr>
          <p:cNvPr id="13" name="矩形 12"/>
          <p:cNvSpPr/>
          <p:nvPr/>
        </p:nvSpPr>
        <p:spPr>
          <a:xfrm>
            <a:off x="827584" y="2464866"/>
            <a:ext cx="432048" cy="4669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單箭頭接點 4"/>
          <p:cNvCxnSpPr>
            <a:stCxn id="13" idx="2"/>
            <a:endCxn id="15" idx="0"/>
          </p:cNvCxnSpPr>
          <p:nvPr/>
        </p:nvCxnSpPr>
        <p:spPr>
          <a:xfrm>
            <a:off x="1043608" y="2931789"/>
            <a:ext cx="258253" cy="5830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17785" y="3514824"/>
            <a:ext cx="1368152" cy="923330"/>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會自動切換至自動執行</a:t>
            </a:r>
            <a:r>
              <a:rPr lang="en-US" altLang="zh-TW" dirty="0">
                <a:latin typeface="微軟正黑體" panose="020B0604030504040204" pitchFamily="34" charset="-120"/>
                <a:ea typeface="微軟正黑體" panose="020B0604030504040204" pitchFamily="34" charset="-120"/>
              </a:rPr>
              <a:t>(Auto</a:t>
            </a:r>
            <a:r>
              <a:rPr lang="zh-TW" altLang="en-US" dirty="0">
                <a:latin typeface="微軟正黑體" panose="020B0604030504040204" pitchFamily="34" charset="-120"/>
                <a:ea typeface="微軟正黑體" panose="020B0604030504040204" pitchFamily="34" charset="-120"/>
              </a:rPr>
              <a:t>模式</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3573225" y="4318856"/>
            <a:ext cx="3594175" cy="369332"/>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介面也會自動跳至程式執行畫面。</a:t>
            </a:r>
          </a:p>
        </p:txBody>
      </p:sp>
    </p:spTree>
    <p:extLst>
      <p:ext uri="{BB962C8B-B14F-4D97-AF65-F5344CB8AC3E}">
        <p14:creationId xmlns:p14="http://schemas.microsoft.com/office/powerpoint/2010/main" val="1861261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9"/>
          <p:cNvSpPr txBox="1">
            <a:spLocks/>
          </p:cNvSpPr>
          <p:nvPr/>
        </p:nvSpPr>
        <p:spPr>
          <a:xfrm>
            <a:off x="3102185" y="159308"/>
            <a:ext cx="3888432"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程式執行</a:t>
            </a:r>
          </a:p>
        </p:txBody>
      </p:sp>
      <p:sp>
        <p:nvSpPr>
          <p:cNvPr id="6" name="標題 3"/>
          <p:cNvSpPr>
            <a:spLocks noGrp="1"/>
          </p:cNvSpPr>
          <p:nvPr>
            <p:ph type="title"/>
          </p:nvPr>
        </p:nvSpPr>
        <p:spPr>
          <a:xfrm>
            <a:off x="3446635" y="102209"/>
            <a:ext cx="5652000" cy="324000"/>
          </a:xfrm>
        </p:spPr>
        <p:txBody>
          <a:bodyPr/>
          <a:lstStyle/>
          <a:p>
            <a:r>
              <a:rPr lang="zh-TW" altLang="en-US" dirty="0"/>
              <a:t>程式管理介紹</a:t>
            </a:r>
            <a:endParaRPr lang="en-US" altLang="zh-TW"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1059582"/>
            <a:ext cx="5040560" cy="2833931"/>
          </a:xfrm>
          <a:prstGeom prst="rect">
            <a:avLst/>
          </a:prstGeom>
        </p:spPr>
      </p:pic>
      <p:sp>
        <p:nvSpPr>
          <p:cNvPr id="11" name="矩形 10"/>
          <p:cNvSpPr/>
          <p:nvPr/>
        </p:nvSpPr>
        <p:spPr>
          <a:xfrm>
            <a:off x="3779912" y="1491630"/>
            <a:ext cx="567518" cy="8712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直線單箭頭接點 9"/>
          <p:cNvCxnSpPr>
            <a:stCxn id="11" idx="0"/>
            <a:endCxn id="16" idx="2"/>
          </p:cNvCxnSpPr>
          <p:nvPr/>
        </p:nvCxnSpPr>
        <p:spPr>
          <a:xfrm flipV="1">
            <a:off x="4063671" y="895523"/>
            <a:ext cx="0" cy="5961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2243042" y="526191"/>
            <a:ext cx="3641258" cy="369332"/>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此處顯示該單節程式剩餘的移動量</a:t>
            </a:r>
          </a:p>
        </p:txBody>
      </p:sp>
      <p:sp>
        <p:nvSpPr>
          <p:cNvPr id="20" name="矩形 19"/>
          <p:cNvSpPr/>
          <p:nvPr/>
        </p:nvSpPr>
        <p:spPr>
          <a:xfrm>
            <a:off x="5600541" y="1510289"/>
            <a:ext cx="283759" cy="3413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 name="直線單箭頭接點 21"/>
          <p:cNvCxnSpPr>
            <a:stCxn id="20" idx="0"/>
          </p:cNvCxnSpPr>
          <p:nvPr/>
        </p:nvCxnSpPr>
        <p:spPr>
          <a:xfrm flipV="1">
            <a:off x="5742421" y="1058799"/>
            <a:ext cx="1277851" cy="4514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7092149" y="524540"/>
            <a:ext cx="1167718" cy="646331"/>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此處顯示補正方向</a:t>
            </a:r>
          </a:p>
        </p:txBody>
      </p:sp>
      <p:grpSp>
        <p:nvGrpSpPr>
          <p:cNvPr id="30" name="群組 29"/>
          <p:cNvGrpSpPr/>
          <p:nvPr/>
        </p:nvGrpSpPr>
        <p:grpSpPr>
          <a:xfrm>
            <a:off x="7162152" y="1391968"/>
            <a:ext cx="1399200" cy="820010"/>
            <a:chOff x="7162152" y="1391968"/>
            <a:chExt cx="1399200" cy="820010"/>
          </a:xfrm>
        </p:grpSpPr>
        <p:pic>
          <p:nvPicPr>
            <p:cNvPr id="21" name="圖片 20"/>
            <p:cNvPicPr>
              <a:picLocks noChangeAspect="1"/>
            </p:cNvPicPr>
            <p:nvPr/>
          </p:nvPicPr>
          <p:blipFill rotWithShape="1">
            <a:blip r:embed="rId3">
              <a:extLst>
                <a:ext uri="{28A0092B-C50C-407E-A947-70E740481C1C}">
                  <a14:useLocalDpi xmlns:a14="http://schemas.microsoft.com/office/drawing/2010/main" val="0"/>
                </a:ext>
              </a:extLst>
            </a:blip>
            <a:srcRect l="77545" t="19904" r="20269" b="75519"/>
            <a:stretch/>
          </p:blipFill>
          <p:spPr>
            <a:xfrm>
              <a:off x="7162152" y="1419622"/>
              <a:ext cx="340154" cy="341678"/>
            </a:xfrm>
            <a:prstGeom prst="rect">
              <a:avLst/>
            </a:prstGeom>
          </p:spPr>
        </p:pic>
        <p:pic>
          <p:nvPicPr>
            <p:cNvPr id="27" name="圖片 26"/>
            <p:cNvPicPr>
              <a:picLocks noChangeAspect="1"/>
            </p:cNvPicPr>
            <p:nvPr/>
          </p:nvPicPr>
          <p:blipFill rotWithShape="1">
            <a:blip r:embed="rId2">
              <a:extLst>
                <a:ext uri="{28A0092B-C50C-407E-A947-70E740481C1C}">
                  <a14:useLocalDpi xmlns:a14="http://schemas.microsoft.com/office/drawing/2010/main" val="0"/>
                </a:ext>
              </a:extLst>
            </a:blip>
            <a:srcRect l="76976" t="20030" r="20167" b="74888"/>
            <a:stretch/>
          </p:blipFill>
          <p:spPr>
            <a:xfrm>
              <a:off x="7162152" y="1842646"/>
              <a:ext cx="340154" cy="340156"/>
            </a:xfrm>
            <a:prstGeom prst="rect">
              <a:avLst/>
            </a:prstGeom>
          </p:spPr>
        </p:pic>
        <p:sp>
          <p:nvSpPr>
            <p:cNvPr id="28" name="文字方塊 27"/>
            <p:cNvSpPr txBox="1"/>
            <p:nvPr/>
          </p:nvSpPr>
          <p:spPr>
            <a:xfrm>
              <a:off x="7590730" y="1842646"/>
              <a:ext cx="964796" cy="369332"/>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左補正</a:t>
              </a:r>
            </a:p>
          </p:txBody>
        </p:sp>
        <p:sp>
          <p:nvSpPr>
            <p:cNvPr id="29" name="文字方塊 28"/>
            <p:cNvSpPr txBox="1"/>
            <p:nvPr/>
          </p:nvSpPr>
          <p:spPr>
            <a:xfrm>
              <a:off x="7596556" y="1391968"/>
              <a:ext cx="964796" cy="369332"/>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右補正</a:t>
              </a:r>
            </a:p>
          </p:txBody>
        </p:sp>
      </p:grpSp>
      <p:sp>
        <p:nvSpPr>
          <p:cNvPr id="31" name="矩形 30"/>
          <p:cNvSpPr/>
          <p:nvPr/>
        </p:nvSpPr>
        <p:spPr>
          <a:xfrm>
            <a:off x="1763688" y="2525142"/>
            <a:ext cx="1224136" cy="1607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 name="直線單箭頭接點 31"/>
          <p:cNvCxnSpPr>
            <a:stCxn id="31" idx="1"/>
            <a:endCxn id="40" idx="3"/>
          </p:cNvCxnSpPr>
          <p:nvPr/>
        </p:nvCxnSpPr>
        <p:spPr>
          <a:xfrm flipH="1">
            <a:off x="1403648" y="2605530"/>
            <a:ext cx="360040" cy="401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467544" y="2384113"/>
            <a:ext cx="936104" cy="523220"/>
          </a:xfrm>
          <a:prstGeom prst="rect">
            <a:avLst/>
          </a:prstGeom>
          <a:noFill/>
          <a:ln>
            <a:solidFill>
              <a:schemeClr val="tx1"/>
            </a:solidFill>
          </a:ln>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執行中的程式名稱</a:t>
            </a:r>
          </a:p>
        </p:txBody>
      </p:sp>
    </p:spTree>
    <p:extLst>
      <p:ext uri="{BB962C8B-B14F-4D97-AF65-F5344CB8AC3E}">
        <p14:creationId xmlns:p14="http://schemas.microsoft.com/office/powerpoint/2010/main" val="7052128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3432" y="1131590"/>
            <a:ext cx="5396521" cy="3034062"/>
          </a:xfrm>
          <a:prstGeom prst="rect">
            <a:avLst/>
          </a:prstGeom>
        </p:spPr>
      </p:pic>
      <p:sp>
        <p:nvSpPr>
          <p:cNvPr id="3" name="內容版面配置區 9"/>
          <p:cNvSpPr txBox="1">
            <a:spLocks/>
          </p:cNvSpPr>
          <p:nvPr/>
        </p:nvSpPr>
        <p:spPr>
          <a:xfrm>
            <a:off x="3102185" y="159308"/>
            <a:ext cx="3888432"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程式執行</a:t>
            </a:r>
          </a:p>
        </p:txBody>
      </p:sp>
      <p:sp>
        <p:nvSpPr>
          <p:cNvPr id="6" name="標題 3"/>
          <p:cNvSpPr>
            <a:spLocks noGrp="1"/>
          </p:cNvSpPr>
          <p:nvPr>
            <p:ph type="title"/>
          </p:nvPr>
        </p:nvSpPr>
        <p:spPr>
          <a:xfrm>
            <a:off x="3446635" y="102209"/>
            <a:ext cx="5652000" cy="324000"/>
          </a:xfrm>
        </p:spPr>
        <p:txBody>
          <a:bodyPr/>
          <a:lstStyle/>
          <a:p>
            <a:r>
              <a:rPr lang="zh-TW" altLang="en-US" dirty="0"/>
              <a:t>程式管理介紹</a:t>
            </a:r>
            <a:endParaRPr lang="en-US" altLang="zh-TW" dirty="0"/>
          </a:p>
        </p:txBody>
      </p:sp>
      <p:sp>
        <p:nvSpPr>
          <p:cNvPr id="11" name="矩形 10"/>
          <p:cNvSpPr/>
          <p:nvPr/>
        </p:nvSpPr>
        <p:spPr>
          <a:xfrm>
            <a:off x="4863822" y="2666257"/>
            <a:ext cx="2541389" cy="3195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8532440" y="2657253"/>
            <a:ext cx="557513" cy="2745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p:cNvSpPr txBox="1"/>
          <p:nvPr/>
        </p:nvSpPr>
        <p:spPr>
          <a:xfrm>
            <a:off x="467544" y="771807"/>
            <a:ext cx="3096344" cy="2949910"/>
          </a:xfrm>
          <a:prstGeom prst="rect">
            <a:avLst/>
          </a:prstGeom>
          <a:noFill/>
          <a:ln>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當程式執行到一半斷刀按下</a:t>
            </a:r>
            <a:r>
              <a:rPr lang="en-US" altLang="zh-TW" dirty="0">
                <a:latin typeface="微軟正黑體" panose="020B0604030504040204" pitchFamily="34" charset="-120"/>
                <a:ea typeface="微軟正黑體" panose="020B0604030504040204" pitchFamily="34" charset="-120"/>
              </a:rPr>
              <a:t>RESET</a:t>
            </a:r>
            <a:r>
              <a:rPr lang="zh-TW" altLang="en-US" dirty="0">
                <a:latin typeface="微軟正黑體" panose="020B0604030504040204" pitchFamily="34" charset="-120"/>
                <a:ea typeface="微軟正黑體" panose="020B0604030504040204" pitchFamily="34" charset="-120"/>
              </a:rPr>
              <a:t>換完刀後從中途執行的步驟如下：</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按下　　</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按下右方</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輸入欲開始的單節程式碼</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按下</a:t>
            </a:r>
          </a:p>
        </p:txBody>
      </p:sp>
      <p:pic>
        <p:nvPicPr>
          <p:cNvPr id="7" name="圖片 6"/>
          <p:cNvPicPr>
            <a:picLocks noChangeAspect="1"/>
          </p:cNvPicPr>
          <p:nvPr/>
        </p:nvPicPr>
        <p:blipFill rotWithShape="1">
          <a:blip r:embed="rId3"/>
          <a:srcRect r="3238" b="8240"/>
          <a:stretch/>
        </p:blipFill>
        <p:spPr>
          <a:xfrm>
            <a:off x="1841973" y="2558063"/>
            <a:ext cx="755760" cy="279683"/>
          </a:xfrm>
          <a:prstGeom prst="rect">
            <a:avLst/>
          </a:prstGeom>
        </p:spPr>
      </p:pic>
      <p:pic>
        <p:nvPicPr>
          <p:cNvPr id="8" name="圖片 7"/>
          <p:cNvPicPr>
            <a:picLocks noChangeAspect="1"/>
          </p:cNvPicPr>
          <p:nvPr/>
        </p:nvPicPr>
        <p:blipFill>
          <a:blip r:embed="rId4"/>
          <a:stretch>
            <a:fillRect/>
          </a:stretch>
        </p:blipFill>
        <p:spPr>
          <a:xfrm>
            <a:off x="1403648" y="3403357"/>
            <a:ext cx="477943" cy="217247"/>
          </a:xfrm>
          <a:prstGeom prst="rect">
            <a:avLst/>
          </a:prstGeom>
        </p:spPr>
      </p:pic>
      <p:sp>
        <p:nvSpPr>
          <p:cNvPr id="25" name="矩形 24"/>
          <p:cNvSpPr/>
          <p:nvPr/>
        </p:nvSpPr>
        <p:spPr>
          <a:xfrm>
            <a:off x="8547472" y="3576373"/>
            <a:ext cx="557513" cy="2745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p:cNvPicPr>
            <a:picLocks noChangeAspect="1"/>
          </p:cNvPicPr>
          <p:nvPr/>
        </p:nvPicPr>
        <p:blipFill>
          <a:blip r:embed="rId5"/>
          <a:stretch>
            <a:fillRect/>
          </a:stretch>
        </p:blipFill>
        <p:spPr>
          <a:xfrm>
            <a:off x="1397342" y="2108172"/>
            <a:ext cx="360040" cy="333696"/>
          </a:xfrm>
          <a:prstGeom prst="rect">
            <a:avLst/>
          </a:prstGeom>
        </p:spPr>
      </p:pic>
    </p:spTree>
    <p:extLst>
      <p:ext uri="{BB962C8B-B14F-4D97-AF65-F5344CB8AC3E}">
        <p14:creationId xmlns:p14="http://schemas.microsoft.com/office/powerpoint/2010/main" val="37811636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638951"/>
            <a:ext cx="3605573" cy="2064385"/>
          </a:xfrm>
          <a:prstGeom prst="rect">
            <a:avLst/>
          </a:prstGeom>
        </p:spPr>
      </p:pic>
      <p:sp>
        <p:nvSpPr>
          <p:cNvPr id="3" name="內容版面配置區 9"/>
          <p:cNvSpPr txBox="1">
            <a:spLocks/>
          </p:cNvSpPr>
          <p:nvPr/>
        </p:nvSpPr>
        <p:spPr>
          <a:xfrm>
            <a:off x="3102185" y="159308"/>
            <a:ext cx="3888432"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程式執行</a:t>
            </a:r>
          </a:p>
        </p:txBody>
      </p:sp>
      <p:sp>
        <p:nvSpPr>
          <p:cNvPr id="6" name="標題 3"/>
          <p:cNvSpPr>
            <a:spLocks noGrp="1"/>
          </p:cNvSpPr>
          <p:nvPr>
            <p:ph type="title"/>
          </p:nvPr>
        </p:nvSpPr>
        <p:spPr>
          <a:xfrm>
            <a:off x="3446635" y="102209"/>
            <a:ext cx="5652000" cy="324000"/>
          </a:xfrm>
        </p:spPr>
        <p:txBody>
          <a:bodyPr/>
          <a:lstStyle/>
          <a:p>
            <a:r>
              <a:rPr lang="zh-TW" altLang="en-US" dirty="0"/>
              <a:t>程式管理介紹</a:t>
            </a:r>
            <a:endParaRPr lang="en-US" altLang="zh-TW" dirty="0"/>
          </a:p>
        </p:txBody>
      </p:sp>
      <p:sp>
        <p:nvSpPr>
          <p:cNvPr id="23" name="文字方塊 22"/>
          <p:cNvSpPr txBox="1"/>
          <p:nvPr/>
        </p:nvSpPr>
        <p:spPr>
          <a:xfrm>
            <a:off x="440152" y="1469687"/>
            <a:ext cx="3043849" cy="646331"/>
          </a:xfrm>
          <a:prstGeom prst="rect">
            <a:avLst/>
          </a:prstGeom>
          <a:noFill/>
          <a:ln>
            <a:solidFill>
              <a:schemeClr val="tx1"/>
            </a:solidFill>
          </a:ln>
        </p:spPr>
        <p:txBody>
          <a:bodyPr wrap="square" rtlCol="0">
            <a:spAutoFit/>
          </a:bodyPr>
          <a:lstStyle/>
          <a:p>
            <a:pPr marL="342900" indent="-342900">
              <a:buFont typeface="+mj-lt"/>
              <a:buAutoNum type="arabicPeriod" startAt="5"/>
            </a:pPr>
            <a:r>
              <a:rPr lang="zh-TW" altLang="en-US" dirty="0">
                <a:latin typeface="微軟正黑體" panose="020B0604030504040204" pitchFamily="34" charset="-120"/>
                <a:ea typeface="微軟正黑體" panose="020B0604030504040204" pitchFamily="34" charset="-120"/>
              </a:rPr>
              <a:t>待控制器查找完後按</a:t>
            </a:r>
            <a:endParaRPr lang="en-US" altLang="zh-TW" dirty="0">
              <a:latin typeface="微軟正黑體" panose="020B0604030504040204" pitchFamily="34" charset="-120"/>
              <a:ea typeface="微軟正黑體" panose="020B0604030504040204" pitchFamily="34" charset="-120"/>
            </a:endParaRPr>
          </a:p>
          <a:p>
            <a:pPr marL="342900" indent="-342900">
              <a:buFont typeface="+mj-lt"/>
              <a:buAutoNum type="arabicPeriod" startAt="5"/>
            </a:pPr>
            <a:r>
              <a:rPr lang="zh-TW" altLang="en-US" dirty="0">
                <a:latin typeface="微軟正黑體" panose="020B0604030504040204" pitchFamily="34" charset="-120"/>
                <a:ea typeface="微軟正黑體" panose="020B0604030504040204" pitchFamily="34" charset="-120"/>
              </a:rPr>
              <a:t>再按下</a:t>
            </a:r>
            <a:endParaRPr lang="en-US" altLang="zh-TW"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3"/>
          <a:stretch>
            <a:fillRect/>
          </a:stretch>
        </p:blipFill>
        <p:spPr>
          <a:xfrm>
            <a:off x="2921619" y="1543172"/>
            <a:ext cx="525016" cy="255945"/>
          </a:xfrm>
          <a:prstGeom prst="rect">
            <a:avLst/>
          </a:prstGeom>
        </p:spPr>
      </p:pic>
      <p:sp>
        <p:nvSpPr>
          <p:cNvPr id="24" name="矩形 23"/>
          <p:cNvSpPr/>
          <p:nvPr/>
        </p:nvSpPr>
        <p:spPr>
          <a:xfrm>
            <a:off x="7417235" y="2131486"/>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59" y="2787774"/>
            <a:ext cx="3605573" cy="2027145"/>
          </a:xfrm>
          <a:prstGeom prst="rect">
            <a:avLst/>
          </a:prstGeom>
        </p:spPr>
      </p:pic>
      <p:sp>
        <p:nvSpPr>
          <p:cNvPr id="25" name="矩形 24"/>
          <p:cNvSpPr/>
          <p:nvPr/>
        </p:nvSpPr>
        <p:spPr>
          <a:xfrm>
            <a:off x="7053943" y="4621849"/>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p:cNvPicPr>
            <a:picLocks noChangeAspect="1"/>
          </p:cNvPicPr>
          <p:nvPr/>
        </p:nvPicPr>
        <p:blipFill rotWithShape="1">
          <a:blip r:embed="rId5"/>
          <a:srcRect r="9785" b="18398"/>
          <a:stretch/>
        </p:blipFill>
        <p:spPr>
          <a:xfrm>
            <a:off x="1619672" y="1819920"/>
            <a:ext cx="524173" cy="225404"/>
          </a:xfrm>
          <a:prstGeom prst="rect">
            <a:avLst/>
          </a:prstGeom>
        </p:spPr>
      </p:pic>
    </p:spTree>
    <p:extLst>
      <p:ext uri="{BB962C8B-B14F-4D97-AF65-F5344CB8AC3E}">
        <p14:creationId xmlns:p14="http://schemas.microsoft.com/office/powerpoint/2010/main" val="8340528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9"/>
          <p:cNvSpPr txBox="1">
            <a:spLocks/>
          </p:cNvSpPr>
          <p:nvPr/>
        </p:nvSpPr>
        <p:spPr>
          <a:xfrm>
            <a:off x="3102185" y="159308"/>
            <a:ext cx="3888432"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程式執行</a:t>
            </a:r>
          </a:p>
        </p:txBody>
      </p:sp>
      <p:sp>
        <p:nvSpPr>
          <p:cNvPr id="6" name="標題 3"/>
          <p:cNvSpPr>
            <a:spLocks noGrp="1"/>
          </p:cNvSpPr>
          <p:nvPr>
            <p:ph type="title"/>
          </p:nvPr>
        </p:nvSpPr>
        <p:spPr>
          <a:xfrm>
            <a:off x="3446635" y="102209"/>
            <a:ext cx="5652000" cy="324000"/>
          </a:xfrm>
        </p:spPr>
        <p:txBody>
          <a:bodyPr/>
          <a:lstStyle/>
          <a:p>
            <a:r>
              <a:rPr lang="zh-TW" altLang="en-US" dirty="0"/>
              <a:t>程式管理介紹</a:t>
            </a:r>
            <a:endParaRPr lang="en-US" altLang="zh-TW" dirty="0"/>
          </a:p>
        </p:txBody>
      </p:sp>
      <p:sp>
        <p:nvSpPr>
          <p:cNvPr id="23" name="文字方塊 22"/>
          <p:cNvSpPr txBox="1"/>
          <p:nvPr/>
        </p:nvSpPr>
        <p:spPr>
          <a:xfrm>
            <a:off x="467544" y="1203598"/>
            <a:ext cx="3096344" cy="1703415"/>
          </a:xfrm>
          <a:prstGeom prst="rect">
            <a:avLst/>
          </a:prstGeom>
          <a:noFill/>
          <a:ln>
            <a:solidFill>
              <a:schemeClr val="tx1"/>
            </a:solidFill>
          </a:ln>
        </p:spPr>
        <p:txBody>
          <a:bodyPr wrap="square" rtlCol="0">
            <a:spAutoFit/>
          </a:bodyPr>
          <a:lstStyle/>
          <a:p>
            <a:pPr marL="342900" indent="-342900">
              <a:lnSpc>
                <a:spcPct val="150000"/>
              </a:lnSpc>
              <a:buFont typeface="+mj-lt"/>
              <a:buAutoNum type="arabicPeriod" startAt="7"/>
            </a:pPr>
            <a:r>
              <a:rPr lang="zh-TW" altLang="en-US" dirty="0">
                <a:latin typeface="微軟正黑體" panose="020B0604030504040204" pitchFamily="34" charset="-120"/>
                <a:ea typeface="微軟正黑體" panose="020B0604030504040204" pitchFamily="34" charset="-120"/>
              </a:rPr>
              <a:t>按下</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startAt="7"/>
            </a:pPr>
            <a:r>
              <a:rPr lang="zh-TW" altLang="en-US" dirty="0">
                <a:latin typeface="微軟正黑體" panose="020B0604030504040204" pitchFamily="34" charset="-120"/>
                <a:ea typeface="微軟正黑體" panose="020B0604030504040204" pitchFamily="34" charset="-120"/>
              </a:rPr>
              <a:t>待出現已到達搜尋目標後按下兩次</a:t>
            </a:r>
            <a:r>
              <a:rPr lang="en-US" altLang="zh-TW" dirty="0">
                <a:latin typeface="微軟正黑體" panose="020B0604030504040204" pitchFamily="34" charset="-120"/>
                <a:ea typeface="微軟正黑體" panose="020B0604030504040204" pitchFamily="34" charset="-120"/>
              </a:rPr>
              <a:t>CYCLE</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START</a:t>
            </a:r>
            <a:r>
              <a:rPr lang="zh-TW" altLang="en-US" dirty="0">
                <a:latin typeface="微軟正黑體" panose="020B0604030504040204" pitchFamily="34" charset="-120"/>
                <a:ea typeface="微軟正黑體" panose="020B0604030504040204" pitchFamily="34" charset="-120"/>
              </a:rPr>
              <a:t>程式即從搜尋位置開始執行</a:t>
            </a:r>
            <a:endParaRPr lang="en-US" altLang="zh-TW"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483308"/>
            <a:ext cx="3817756" cy="2146440"/>
          </a:xfrm>
          <a:prstGeom prst="rect">
            <a:avLst/>
          </a:prstGeom>
        </p:spPr>
      </p:pic>
      <p:pic>
        <p:nvPicPr>
          <p:cNvPr id="9" name="圖片 8"/>
          <p:cNvPicPr>
            <a:picLocks noChangeAspect="1"/>
          </p:cNvPicPr>
          <p:nvPr/>
        </p:nvPicPr>
        <p:blipFill>
          <a:blip r:embed="rId3"/>
          <a:stretch>
            <a:fillRect/>
          </a:stretch>
        </p:blipFill>
        <p:spPr>
          <a:xfrm>
            <a:off x="1356683" y="1362600"/>
            <a:ext cx="561803" cy="240772"/>
          </a:xfrm>
          <a:prstGeom prst="rect">
            <a:avLst/>
          </a:prstGeom>
        </p:spPr>
      </p:pic>
      <p:sp>
        <p:nvSpPr>
          <p:cNvPr id="13" name="矩形 12"/>
          <p:cNvSpPr/>
          <p:nvPr/>
        </p:nvSpPr>
        <p:spPr>
          <a:xfrm>
            <a:off x="7481209" y="1062712"/>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44" y="2686847"/>
            <a:ext cx="3817756" cy="2160240"/>
          </a:xfrm>
          <a:prstGeom prst="rect">
            <a:avLst/>
          </a:prstGeom>
        </p:spPr>
      </p:pic>
    </p:spTree>
    <p:extLst>
      <p:ext uri="{BB962C8B-B14F-4D97-AF65-F5344CB8AC3E}">
        <p14:creationId xmlns:p14="http://schemas.microsoft.com/office/powerpoint/2010/main" val="386815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暖機步驟</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985362"/>
            <a:ext cx="5635377" cy="3168352"/>
          </a:xfrm>
          <a:prstGeom prst="rect">
            <a:avLst/>
          </a:prstGeom>
        </p:spPr>
      </p:pic>
      <p:sp>
        <p:nvSpPr>
          <p:cNvPr id="11" name="圓角矩形 10"/>
          <p:cNvSpPr/>
          <p:nvPr/>
        </p:nvSpPr>
        <p:spPr>
          <a:xfrm>
            <a:off x="3347864" y="2237998"/>
            <a:ext cx="2304256" cy="43204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2915816" y="1327872"/>
            <a:ext cx="1368152" cy="2357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p:cNvCxnSpPr>
            <a:stCxn id="11" idx="3"/>
            <a:endCxn id="19" idx="1"/>
          </p:cNvCxnSpPr>
          <p:nvPr/>
        </p:nvCxnSpPr>
        <p:spPr>
          <a:xfrm>
            <a:off x="5652120" y="2454022"/>
            <a:ext cx="898049" cy="8817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a:stCxn id="12" idx="3"/>
            <a:endCxn id="17" idx="1"/>
          </p:cNvCxnSpPr>
          <p:nvPr/>
        </p:nvCxnSpPr>
        <p:spPr>
          <a:xfrm flipV="1">
            <a:off x="4283968" y="1233651"/>
            <a:ext cx="2266201" cy="2121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6550169" y="771986"/>
            <a:ext cx="2088232" cy="923330"/>
          </a:xfrm>
          <a:prstGeom prst="rect">
            <a:avLst/>
          </a:prstGeom>
          <a:noFill/>
          <a:ln>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此處為每階段轉速的暖機剩餘時間。</a:t>
            </a:r>
            <a:endParaRPr lang="en-US" altLang="zh-TW" dirty="0">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6550169" y="2250874"/>
            <a:ext cx="2088232" cy="2169825"/>
          </a:xfrm>
          <a:prstGeom prst="rect">
            <a:avLst/>
          </a:prstGeom>
          <a:noFill/>
          <a:ln>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暖機程序中轉速會階段性提升，待程序完成後即完成暖機並消除</a:t>
            </a:r>
            <a:r>
              <a:rPr lang="en-US" altLang="zh-TW" dirty="0">
                <a:latin typeface="微軟正黑體" panose="020B0604030504040204" pitchFamily="34" charset="-120"/>
                <a:ea typeface="微軟正黑體" panose="020B0604030504040204" pitchFamily="34" charset="-120"/>
              </a:rPr>
              <a:t>ALARM</a:t>
            </a:r>
            <a:r>
              <a:rPr lang="zh-TW" altLang="en-US" dirty="0">
                <a:latin typeface="微軟正黑體" panose="020B0604030504040204" pitchFamily="34" charset="-120"/>
                <a:ea typeface="微軟正黑體" panose="020B0604030504040204" pitchFamily="34" charset="-120"/>
              </a:rPr>
              <a:t>警訊。</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618494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9"/>
          <p:cNvSpPr txBox="1">
            <a:spLocks/>
          </p:cNvSpPr>
          <p:nvPr/>
        </p:nvSpPr>
        <p:spPr>
          <a:xfrm>
            <a:off x="3102185" y="159308"/>
            <a:ext cx="3888432" cy="302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zh-TW" altLang="en-US" sz="1400" b="1" dirty="0"/>
              <a:t>程式執行</a:t>
            </a:r>
          </a:p>
        </p:txBody>
      </p:sp>
      <p:sp>
        <p:nvSpPr>
          <p:cNvPr id="6" name="標題 3"/>
          <p:cNvSpPr>
            <a:spLocks noGrp="1"/>
          </p:cNvSpPr>
          <p:nvPr>
            <p:ph type="title"/>
          </p:nvPr>
        </p:nvSpPr>
        <p:spPr>
          <a:xfrm>
            <a:off x="3446635" y="102209"/>
            <a:ext cx="5652000" cy="324000"/>
          </a:xfrm>
        </p:spPr>
        <p:txBody>
          <a:bodyPr/>
          <a:lstStyle/>
          <a:p>
            <a:r>
              <a:rPr lang="zh-TW" altLang="en-US" dirty="0"/>
              <a:t>程式管理介紹</a:t>
            </a:r>
            <a:endParaRPr lang="en-US" altLang="zh-TW" dirty="0"/>
          </a:p>
        </p:txBody>
      </p:sp>
      <p:sp>
        <p:nvSpPr>
          <p:cNvPr id="11" name="文字方塊 10"/>
          <p:cNvSpPr txBox="1"/>
          <p:nvPr/>
        </p:nvSpPr>
        <p:spPr>
          <a:xfrm>
            <a:off x="1619672" y="540956"/>
            <a:ext cx="6480720" cy="4196405"/>
          </a:xfrm>
          <a:prstGeom prst="rect">
            <a:avLst/>
          </a:prstGeom>
          <a:noFill/>
        </p:spPr>
        <p:txBody>
          <a:bodyPr wrap="square" rtlCol="0">
            <a:spAutoFit/>
          </a:bodyPr>
          <a:lstStyle/>
          <a:p>
            <a:pPr>
              <a:lnSpc>
                <a:spcPct val="150000"/>
              </a:lnSpc>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重點複習：</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按下　　</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按下右方</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輸入欲開始的單節程式碼，</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如：</a:t>
            </a:r>
            <a:r>
              <a:rPr lang="en-US" altLang="zh-TW" dirty="0">
                <a:latin typeface="微軟正黑體" panose="020B0604030504040204" pitchFamily="34" charset="-120"/>
                <a:ea typeface="微軟正黑體" panose="020B0604030504040204" pitchFamily="34" charset="-120"/>
              </a:rPr>
              <a:t>S100</a:t>
            </a:r>
            <a:r>
              <a:rPr lang="zh-TW" altLang="en-US" dirty="0">
                <a:latin typeface="微軟正黑體" panose="020B0604030504040204" pitchFamily="34" charset="-120"/>
                <a:ea typeface="微軟正黑體" panose="020B0604030504040204" pitchFamily="34" charset="-120"/>
              </a:rPr>
              <a:t>等</a:t>
            </a:r>
            <a:r>
              <a:rPr lang="en-US" altLang="zh-TW" dirty="0">
                <a:latin typeface="微軟正黑體" panose="020B0604030504040204" pitchFamily="34" charset="-120"/>
                <a:ea typeface="微軟正黑體" panose="020B0604030504040204" pitchFamily="34" charset="-120"/>
              </a:rPr>
              <a:t>)</a:t>
            </a:r>
          </a:p>
          <a:p>
            <a:pPr marL="342900" indent="-342900">
              <a:lnSpc>
                <a:spcPct val="150000"/>
              </a:lnSpc>
              <a:buFont typeface="+mj-lt"/>
              <a:buAutoNum type="arabicPeriod"/>
            </a:pPr>
            <a:r>
              <a:rPr lang="zh-TW" altLang="en-US" dirty="0">
                <a:latin typeface="微軟正黑體" panose="020B0604030504040204" pitchFamily="34" charset="-120"/>
                <a:ea typeface="微軟正黑體" panose="020B0604030504040204" pitchFamily="34" charset="-120"/>
              </a:rPr>
              <a:t>按下</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startAt="5"/>
            </a:pPr>
            <a:r>
              <a:rPr lang="zh-TW" altLang="en-US" dirty="0">
                <a:latin typeface="微軟正黑體" panose="020B0604030504040204" pitchFamily="34" charset="-120"/>
                <a:ea typeface="微軟正黑體" panose="020B0604030504040204" pitchFamily="34" charset="-120"/>
              </a:rPr>
              <a:t>待控制器查找完後按</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startAt="5"/>
            </a:pPr>
            <a:r>
              <a:rPr lang="zh-TW" altLang="en-US" dirty="0">
                <a:latin typeface="微軟正黑體" panose="020B0604030504040204" pitchFamily="34" charset="-120"/>
                <a:ea typeface="微軟正黑體" panose="020B0604030504040204" pitchFamily="34" charset="-120"/>
              </a:rPr>
              <a:t>按下</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startAt="7"/>
            </a:pPr>
            <a:r>
              <a:rPr lang="zh-TW" altLang="en-US" dirty="0">
                <a:latin typeface="微軟正黑體" panose="020B0604030504040204" pitchFamily="34" charset="-120"/>
                <a:ea typeface="微軟正黑體" panose="020B0604030504040204" pitchFamily="34" charset="-120"/>
              </a:rPr>
              <a:t>按下</a:t>
            </a:r>
            <a:endParaRPr lang="en-US" altLang="zh-TW" dirty="0">
              <a:latin typeface="微軟正黑體" panose="020B0604030504040204" pitchFamily="34" charset="-120"/>
              <a:ea typeface="微軟正黑體" panose="020B0604030504040204" pitchFamily="34" charset="-120"/>
            </a:endParaRPr>
          </a:p>
          <a:p>
            <a:pPr marL="342900" indent="-342900">
              <a:lnSpc>
                <a:spcPct val="150000"/>
              </a:lnSpc>
              <a:buFont typeface="+mj-lt"/>
              <a:buAutoNum type="arabicPeriod" startAt="7"/>
            </a:pPr>
            <a:r>
              <a:rPr lang="zh-TW" altLang="en-US" dirty="0">
                <a:latin typeface="微軟正黑體" panose="020B0604030504040204" pitchFamily="34" charset="-120"/>
                <a:ea typeface="微軟正黑體" panose="020B0604030504040204" pitchFamily="34" charset="-120"/>
              </a:rPr>
              <a:t>待出現已到達搜尋目標後按下兩次</a:t>
            </a:r>
            <a:r>
              <a:rPr lang="en-US" altLang="zh-TW" dirty="0">
                <a:latin typeface="微軟正黑體" panose="020B0604030504040204" pitchFamily="34" charset="-120"/>
                <a:ea typeface="微軟正黑體" panose="020B0604030504040204" pitchFamily="34" charset="-120"/>
              </a:rPr>
              <a:t>CYCLE</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START</a:t>
            </a:r>
            <a:r>
              <a:rPr lang="zh-TW" altLang="en-US" dirty="0">
                <a:latin typeface="微軟正黑體" panose="020B0604030504040204" pitchFamily="34" charset="-120"/>
                <a:ea typeface="微軟正黑體" panose="020B0604030504040204" pitchFamily="34" charset="-120"/>
              </a:rPr>
              <a:t>程式即從搜尋位置開始執行</a:t>
            </a:r>
            <a:endParaRPr lang="en-US" altLang="zh-TW" dirty="0">
              <a:latin typeface="微軟正黑體" panose="020B0604030504040204" pitchFamily="34" charset="-120"/>
              <a:ea typeface="微軟正黑體" panose="020B0604030504040204" pitchFamily="34" charset="-120"/>
            </a:endParaRPr>
          </a:p>
        </p:txBody>
      </p:sp>
      <p:pic>
        <p:nvPicPr>
          <p:cNvPr id="14" name="圖片 13"/>
          <p:cNvPicPr>
            <a:picLocks noChangeAspect="1"/>
          </p:cNvPicPr>
          <p:nvPr/>
        </p:nvPicPr>
        <p:blipFill>
          <a:blip r:embed="rId2"/>
          <a:stretch>
            <a:fillRect/>
          </a:stretch>
        </p:blipFill>
        <p:spPr>
          <a:xfrm>
            <a:off x="2544024" y="1053837"/>
            <a:ext cx="360040" cy="333696"/>
          </a:xfrm>
          <a:prstGeom prst="rect">
            <a:avLst/>
          </a:prstGeom>
        </p:spPr>
      </p:pic>
      <p:pic>
        <p:nvPicPr>
          <p:cNvPr id="15" name="圖片 14"/>
          <p:cNvPicPr>
            <a:picLocks noChangeAspect="1"/>
          </p:cNvPicPr>
          <p:nvPr/>
        </p:nvPicPr>
        <p:blipFill rotWithShape="1">
          <a:blip r:embed="rId3"/>
          <a:srcRect r="3238" b="8240"/>
          <a:stretch/>
        </p:blipFill>
        <p:spPr>
          <a:xfrm>
            <a:off x="3043355" y="1500524"/>
            <a:ext cx="755760" cy="279683"/>
          </a:xfrm>
          <a:prstGeom prst="rect">
            <a:avLst/>
          </a:prstGeom>
        </p:spPr>
      </p:pic>
      <p:pic>
        <p:nvPicPr>
          <p:cNvPr id="16" name="圖片 15"/>
          <p:cNvPicPr>
            <a:picLocks noChangeAspect="1"/>
          </p:cNvPicPr>
          <p:nvPr/>
        </p:nvPicPr>
        <p:blipFill>
          <a:blip r:embed="rId4"/>
          <a:stretch>
            <a:fillRect/>
          </a:stretch>
        </p:blipFill>
        <p:spPr>
          <a:xfrm>
            <a:off x="2544024" y="2336369"/>
            <a:ext cx="477943" cy="217247"/>
          </a:xfrm>
          <a:prstGeom prst="rect">
            <a:avLst/>
          </a:prstGeom>
        </p:spPr>
      </p:pic>
      <p:pic>
        <p:nvPicPr>
          <p:cNvPr id="17" name="圖片 16"/>
          <p:cNvPicPr>
            <a:picLocks noChangeAspect="1"/>
          </p:cNvPicPr>
          <p:nvPr/>
        </p:nvPicPr>
        <p:blipFill>
          <a:blip r:embed="rId5"/>
          <a:stretch>
            <a:fillRect/>
          </a:stretch>
        </p:blipFill>
        <p:spPr>
          <a:xfrm>
            <a:off x="4152652" y="2756024"/>
            <a:ext cx="525016" cy="255945"/>
          </a:xfrm>
          <a:prstGeom prst="rect">
            <a:avLst/>
          </a:prstGeom>
        </p:spPr>
      </p:pic>
      <p:pic>
        <p:nvPicPr>
          <p:cNvPr id="18" name="圖片 17"/>
          <p:cNvPicPr>
            <a:picLocks noChangeAspect="1"/>
          </p:cNvPicPr>
          <p:nvPr/>
        </p:nvPicPr>
        <p:blipFill rotWithShape="1">
          <a:blip r:embed="rId6"/>
          <a:srcRect r="9785" b="18398"/>
          <a:stretch/>
        </p:blipFill>
        <p:spPr>
          <a:xfrm>
            <a:off x="2549647" y="3157546"/>
            <a:ext cx="524173" cy="225404"/>
          </a:xfrm>
          <a:prstGeom prst="rect">
            <a:avLst/>
          </a:prstGeom>
        </p:spPr>
      </p:pic>
      <p:pic>
        <p:nvPicPr>
          <p:cNvPr id="19" name="圖片 18"/>
          <p:cNvPicPr>
            <a:picLocks noChangeAspect="1"/>
          </p:cNvPicPr>
          <p:nvPr/>
        </p:nvPicPr>
        <p:blipFill>
          <a:blip r:embed="rId7"/>
          <a:stretch>
            <a:fillRect/>
          </a:stretch>
        </p:blipFill>
        <p:spPr>
          <a:xfrm>
            <a:off x="2544024" y="3581970"/>
            <a:ext cx="536451" cy="218884"/>
          </a:xfrm>
          <a:prstGeom prst="rect">
            <a:avLst/>
          </a:prstGeom>
        </p:spPr>
      </p:pic>
    </p:spTree>
    <p:extLst>
      <p:ext uri="{BB962C8B-B14F-4D97-AF65-F5344CB8AC3E}">
        <p14:creationId xmlns:p14="http://schemas.microsoft.com/office/powerpoint/2010/main" val="23762889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常用程式碼介紹</a:t>
            </a:r>
            <a:endParaRPr lang="en-US" altLang="zh-TW" dirty="0"/>
          </a:p>
        </p:txBody>
      </p:sp>
      <p:graphicFrame>
        <p:nvGraphicFramePr>
          <p:cNvPr id="8" name="表格 7"/>
          <p:cNvGraphicFramePr>
            <a:graphicFrameLocks noGrp="1"/>
          </p:cNvGraphicFramePr>
          <p:nvPr>
            <p:extLst>
              <p:ext uri="{D42A27DB-BD31-4B8C-83A1-F6EECF244321}">
                <p14:modId xmlns:p14="http://schemas.microsoft.com/office/powerpoint/2010/main" val="2888080204"/>
              </p:ext>
            </p:extLst>
          </p:nvPr>
        </p:nvGraphicFramePr>
        <p:xfrm>
          <a:off x="1652832" y="467454"/>
          <a:ext cx="6015512" cy="4480560"/>
        </p:xfrm>
        <a:graphic>
          <a:graphicData uri="http://schemas.openxmlformats.org/drawingml/2006/table">
            <a:tbl>
              <a:tblPr firstRow="1" bandRow="1" bandCol="1">
                <a:tableStyleId>{5940675A-B579-460E-94D1-54222C63F5DA}</a:tableStyleId>
              </a:tblPr>
              <a:tblGrid>
                <a:gridCol w="788032">
                  <a:extLst>
                    <a:ext uri="{9D8B030D-6E8A-4147-A177-3AD203B41FA5}">
                      <a16:colId xmlns:a16="http://schemas.microsoft.com/office/drawing/2014/main" val="3665463553"/>
                    </a:ext>
                  </a:extLst>
                </a:gridCol>
                <a:gridCol w="2219724">
                  <a:extLst>
                    <a:ext uri="{9D8B030D-6E8A-4147-A177-3AD203B41FA5}">
                      <a16:colId xmlns:a16="http://schemas.microsoft.com/office/drawing/2014/main" val="1395099173"/>
                    </a:ext>
                  </a:extLst>
                </a:gridCol>
                <a:gridCol w="788032">
                  <a:extLst>
                    <a:ext uri="{9D8B030D-6E8A-4147-A177-3AD203B41FA5}">
                      <a16:colId xmlns:a16="http://schemas.microsoft.com/office/drawing/2014/main" val="1230594820"/>
                    </a:ext>
                  </a:extLst>
                </a:gridCol>
                <a:gridCol w="2219724">
                  <a:extLst>
                    <a:ext uri="{9D8B030D-6E8A-4147-A177-3AD203B41FA5}">
                      <a16:colId xmlns:a16="http://schemas.microsoft.com/office/drawing/2014/main" val="3276421154"/>
                    </a:ext>
                  </a:extLst>
                </a:gridCol>
              </a:tblGrid>
              <a:tr h="242434">
                <a:tc>
                  <a:txBody>
                    <a:bodyPr/>
                    <a:lstStyle/>
                    <a:p>
                      <a:pPr algn="l">
                        <a:lnSpc>
                          <a:spcPct val="150000"/>
                        </a:lnSpc>
                        <a:spcAft>
                          <a:spcPts val="0"/>
                        </a:spcAft>
                      </a:pPr>
                      <a:r>
                        <a:rPr lang="de-DE" sz="1400" kern="100" dirty="0">
                          <a:effectLst/>
                          <a:latin typeface="微軟正黑體" panose="020B0604030504040204" pitchFamily="34" charset="-120"/>
                          <a:ea typeface="微軟正黑體" panose="020B0604030504040204" pitchFamily="34" charset="-120"/>
                        </a:rPr>
                        <a:t>M-Code</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a:effectLst/>
                          <a:latin typeface="微軟正黑體" panose="020B0604030504040204" pitchFamily="34" charset="-120"/>
                          <a:ea typeface="微軟正黑體" panose="020B0604030504040204" pitchFamily="34" charset="-120"/>
                        </a:rPr>
                        <a:t>中文</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de-DE" sz="1400" kern="100">
                          <a:effectLst/>
                          <a:latin typeface="微軟正黑體" panose="020B0604030504040204" pitchFamily="34" charset="-120"/>
                          <a:ea typeface="微軟正黑體" panose="020B0604030504040204" pitchFamily="34" charset="-120"/>
                        </a:rPr>
                        <a:t>M-Code</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a:effectLst/>
                          <a:latin typeface="微軟正黑體" panose="020B0604030504040204" pitchFamily="34" charset="-120"/>
                          <a:ea typeface="微軟正黑體" panose="020B0604030504040204" pitchFamily="34" charset="-120"/>
                        </a:rPr>
                        <a:t>中文</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extLst>
                  <a:ext uri="{0D108BD9-81ED-4DB2-BD59-A6C34878D82A}">
                    <a16:rowId xmlns:a16="http://schemas.microsoft.com/office/drawing/2014/main" val="2729788118"/>
                  </a:ext>
                </a:extLst>
              </a:tr>
              <a:tr h="242434">
                <a:tc>
                  <a:txBody>
                    <a:bodyPr/>
                    <a:lstStyle/>
                    <a:p>
                      <a:pPr algn="l">
                        <a:lnSpc>
                          <a:spcPct val="150000"/>
                        </a:lnSpc>
                        <a:spcAft>
                          <a:spcPts val="0"/>
                        </a:spcAft>
                      </a:pPr>
                      <a:r>
                        <a:rPr lang="en-US" sz="1400" kern="100" dirty="0">
                          <a:effectLst/>
                          <a:latin typeface="微軟正黑體" panose="020B0604030504040204" pitchFamily="34" charset="-120"/>
                          <a:ea typeface="微軟正黑體" panose="020B0604030504040204" pitchFamily="34" charset="-120"/>
                        </a:rPr>
                        <a:t>M00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dirty="0">
                          <a:effectLst/>
                          <a:latin typeface="微軟正黑體" panose="020B0604030504040204" pitchFamily="34" charset="-120"/>
                          <a:ea typeface="微軟正黑體" panose="020B0604030504040204" pitchFamily="34" charset="-120"/>
                        </a:rPr>
                        <a:t>程式停止</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tc>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M37</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a:effectLst/>
                          <a:latin typeface="微軟正黑體" panose="020B0604030504040204" pitchFamily="34" charset="-120"/>
                          <a:ea typeface="微軟正黑體" panose="020B0604030504040204" pitchFamily="34" charset="-120"/>
                        </a:rPr>
                        <a:t>切削油霧</a:t>
                      </a:r>
                      <a:r>
                        <a:rPr lang="en-US" sz="1400" kern="100">
                          <a:effectLst/>
                          <a:latin typeface="微軟正黑體" panose="020B0604030504040204" pitchFamily="34" charset="-120"/>
                          <a:ea typeface="微軟正黑體" panose="020B0604030504040204" pitchFamily="34" charset="-120"/>
                        </a:rPr>
                        <a:t>ON</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extLst>
                  <a:ext uri="{0D108BD9-81ED-4DB2-BD59-A6C34878D82A}">
                    <a16:rowId xmlns:a16="http://schemas.microsoft.com/office/drawing/2014/main" val="549058412"/>
                  </a:ext>
                </a:extLst>
              </a:tr>
              <a:tr h="242434">
                <a:tc>
                  <a:txBody>
                    <a:bodyPr/>
                    <a:lstStyle/>
                    <a:p>
                      <a:pPr algn="l">
                        <a:lnSpc>
                          <a:spcPct val="150000"/>
                        </a:lnSpc>
                        <a:spcAft>
                          <a:spcPts val="0"/>
                        </a:spcAft>
                      </a:pPr>
                      <a:r>
                        <a:rPr lang="en-US" sz="1400" kern="100" dirty="0">
                          <a:effectLst/>
                          <a:latin typeface="微軟正黑體" panose="020B0604030504040204" pitchFamily="34" charset="-120"/>
                          <a:ea typeface="微軟正黑體" panose="020B0604030504040204" pitchFamily="34" charset="-120"/>
                        </a:rPr>
                        <a:t>M01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dirty="0">
                          <a:effectLst/>
                          <a:latin typeface="微軟正黑體" panose="020B0604030504040204" pitchFamily="34" charset="-120"/>
                          <a:ea typeface="微軟正黑體" panose="020B0604030504040204" pitchFamily="34" charset="-120"/>
                        </a:rPr>
                        <a:t>程式條件停止</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M38</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a:effectLst/>
                          <a:latin typeface="微軟正黑體" panose="020B0604030504040204" pitchFamily="34" charset="-120"/>
                          <a:ea typeface="微軟正黑體" panose="020B0604030504040204" pitchFamily="34" charset="-120"/>
                        </a:rPr>
                        <a:t>切削油霧</a:t>
                      </a:r>
                      <a:r>
                        <a:rPr lang="en-US" sz="1400" kern="100">
                          <a:effectLst/>
                          <a:latin typeface="微軟正黑體" panose="020B0604030504040204" pitchFamily="34" charset="-120"/>
                          <a:ea typeface="微軟正黑體" panose="020B0604030504040204" pitchFamily="34" charset="-120"/>
                        </a:rPr>
                        <a:t>OFF</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extLst>
                  <a:ext uri="{0D108BD9-81ED-4DB2-BD59-A6C34878D82A}">
                    <a16:rowId xmlns:a16="http://schemas.microsoft.com/office/drawing/2014/main" val="2928516080"/>
                  </a:ext>
                </a:extLst>
              </a:tr>
              <a:tr h="242434">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M03</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dirty="0">
                          <a:effectLst/>
                          <a:latin typeface="微軟正黑體" panose="020B0604030504040204" pitchFamily="34" charset="-120"/>
                          <a:ea typeface="微軟正黑體" panose="020B0604030504040204" pitchFamily="34" charset="-120"/>
                        </a:rPr>
                        <a:t>主軸正轉</a:t>
                      </a:r>
                      <a:r>
                        <a:rPr lang="en-US" sz="1400" kern="100" dirty="0">
                          <a:effectLst/>
                          <a:latin typeface="微軟正黑體" panose="020B0604030504040204" pitchFamily="34" charset="-120"/>
                          <a:ea typeface="微軟正黑體" panose="020B0604030504040204" pitchFamily="34" charset="-120"/>
                        </a:rPr>
                        <a:t>on</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M48</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4TH </a:t>
                      </a:r>
                      <a:r>
                        <a:rPr lang="zh-TW" sz="1400" kern="100">
                          <a:effectLst/>
                          <a:latin typeface="微軟正黑體" panose="020B0604030504040204" pitchFamily="34" charset="-120"/>
                          <a:ea typeface="微軟正黑體" panose="020B0604030504040204" pitchFamily="34" charset="-120"/>
                        </a:rPr>
                        <a:t>軸夾緊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extLst>
                  <a:ext uri="{0D108BD9-81ED-4DB2-BD59-A6C34878D82A}">
                    <a16:rowId xmlns:a16="http://schemas.microsoft.com/office/drawing/2014/main" val="3144016566"/>
                  </a:ext>
                </a:extLst>
              </a:tr>
              <a:tr h="242434">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M04</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dirty="0">
                          <a:effectLst/>
                          <a:latin typeface="微軟正黑體" panose="020B0604030504040204" pitchFamily="34" charset="-120"/>
                          <a:ea typeface="微軟正黑體" panose="020B0604030504040204" pitchFamily="34" charset="-120"/>
                        </a:rPr>
                        <a:t>主軸反轉</a:t>
                      </a:r>
                      <a:r>
                        <a:rPr lang="en-US" sz="1400" kern="100" dirty="0">
                          <a:effectLst/>
                          <a:latin typeface="微軟正黑體" panose="020B0604030504040204" pitchFamily="34" charset="-120"/>
                          <a:ea typeface="微軟正黑體" panose="020B0604030504040204" pitchFamily="34" charset="-120"/>
                        </a:rPr>
                        <a:t>on</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M49</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4TH </a:t>
                      </a:r>
                      <a:r>
                        <a:rPr lang="zh-TW" sz="1400" kern="100">
                          <a:effectLst/>
                          <a:latin typeface="微軟正黑體" panose="020B0604030504040204" pitchFamily="34" charset="-120"/>
                          <a:ea typeface="微軟正黑體" panose="020B0604030504040204" pitchFamily="34" charset="-120"/>
                        </a:rPr>
                        <a:t>軸放鬆</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extLst>
                  <a:ext uri="{0D108BD9-81ED-4DB2-BD59-A6C34878D82A}">
                    <a16:rowId xmlns:a16="http://schemas.microsoft.com/office/drawing/2014/main" val="2792705092"/>
                  </a:ext>
                </a:extLst>
              </a:tr>
              <a:tr h="242434">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M05</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a:effectLst/>
                          <a:latin typeface="微軟正黑體" panose="020B0604030504040204" pitchFamily="34" charset="-120"/>
                          <a:ea typeface="微軟正黑體" panose="020B0604030504040204" pitchFamily="34" charset="-120"/>
                        </a:rPr>
                        <a:t>主軸停止</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M57</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altLang="en-US" sz="1400" kern="100" dirty="0">
                          <a:effectLst/>
                          <a:latin typeface="微軟正黑體" panose="020B0604030504040204" pitchFamily="34" charset="-120"/>
                          <a:ea typeface="微軟正黑體" panose="020B0604030504040204" pitchFamily="34" charset="-120"/>
                        </a:rPr>
                        <a:t>側邊</a:t>
                      </a:r>
                      <a:r>
                        <a:rPr lang="zh-TW" sz="1400" kern="100" dirty="0">
                          <a:effectLst/>
                          <a:latin typeface="微軟正黑體" panose="020B0604030504040204" pitchFamily="34" charset="-120"/>
                          <a:ea typeface="微軟正黑體" panose="020B0604030504040204" pitchFamily="34" charset="-120"/>
                        </a:rPr>
                        <a:t>吹氣</a:t>
                      </a:r>
                      <a:r>
                        <a:rPr lang="en-US" sz="1400" kern="100" dirty="0">
                          <a:effectLst/>
                          <a:latin typeface="微軟正黑體" panose="020B0604030504040204" pitchFamily="34" charset="-120"/>
                          <a:ea typeface="微軟正黑體" panose="020B0604030504040204" pitchFamily="34" charset="-120"/>
                        </a:rPr>
                        <a:t>ON</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extLst>
                  <a:ext uri="{0D108BD9-81ED-4DB2-BD59-A6C34878D82A}">
                    <a16:rowId xmlns:a16="http://schemas.microsoft.com/office/drawing/2014/main" val="1852704380"/>
                  </a:ext>
                </a:extLst>
              </a:tr>
              <a:tr h="242434">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M06</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dirty="0">
                          <a:effectLst/>
                          <a:latin typeface="微軟正黑體" panose="020B0604030504040204" pitchFamily="34" charset="-120"/>
                          <a:ea typeface="微軟正黑體" panose="020B0604030504040204" pitchFamily="34" charset="-120"/>
                        </a:rPr>
                        <a:t>刀具交換</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M59</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altLang="en-US" sz="1400" kern="100" dirty="0">
                          <a:effectLst/>
                          <a:latin typeface="微軟正黑體" panose="020B0604030504040204" pitchFamily="34" charset="-120"/>
                          <a:ea typeface="微軟正黑體" panose="020B0604030504040204" pitchFamily="34" charset="-120"/>
                        </a:rPr>
                        <a:t>側邊</a:t>
                      </a:r>
                      <a:r>
                        <a:rPr lang="zh-TW" sz="1400" kern="100" dirty="0">
                          <a:effectLst/>
                          <a:latin typeface="微軟正黑體" panose="020B0604030504040204" pitchFamily="34" charset="-120"/>
                          <a:ea typeface="微軟正黑體" panose="020B0604030504040204" pitchFamily="34" charset="-120"/>
                        </a:rPr>
                        <a:t>吹氣</a:t>
                      </a:r>
                      <a:r>
                        <a:rPr lang="en-US" sz="1400" kern="100" dirty="0">
                          <a:effectLst/>
                          <a:latin typeface="微軟正黑體" panose="020B0604030504040204" pitchFamily="34" charset="-120"/>
                          <a:ea typeface="微軟正黑體" panose="020B0604030504040204" pitchFamily="34" charset="-120"/>
                        </a:rPr>
                        <a:t>OFF</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extLst>
                  <a:ext uri="{0D108BD9-81ED-4DB2-BD59-A6C34878D82A}">
                    <a16:rowId xmlns:a16="http://schemas.microsoft.com/office/drawing/2014/main" val="4175950903"/>
                  </a:ext>
                </a:extLst>
              </a:tr>
              <a:tr h="242434">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M07</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a:effectLst/>
                          <a:latin typeface="微軟正黑體" panose="020B0604030504040204" pitchFamily="34" charset="-120"/>
                          <a:ea typeface="微軟正黑體" panose="020B0604030504040204" pitchFamily="34" charset="-120"/>
                        </a:rPr>
                        <a:t>中心出水</a:t>
                      </a:r>
                      <a:r>
                        <a:rPr lang="en-US" sz="1400" kern="100">
                          <a:effectLst/>
                          <a:latin typeface="微軟正黑體" panose="020B0604030504040204" pitchFamily="34" charset="-120"/>
                          <a:ea typeface="微軟正黑體" panose="020B0604030504040204" pitchFamily="34" charset="-120"/>
                        </a:rPr>
                        <a:t>on</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M68</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en-US" sz="1400" kern="100" dirty="0">
                          <a:effectLst/>
                          <a:latin typeface="微軟正黑體" panose="020B0604030504040204" pitchFamily="34" charset="-120"/>
                          <a:ea typeface="微軟正黑體" panose="020B0604030504040204" pitchFamily="34" charset="-120"/>
                        </a:rPr>
                        <a:t>5TH </a:t>
                      </a:r>
                      <a:r>
                        <a:rPr lang="zh-TW" sz="1400" kern="100" dirty="0">
                          <a:effectLst/>
                          <a:latin typeface="微軟正黑體" panose="020B0604030504040204" pitchFamily="34" charset="-120"/>
                          <a:ea typeface="微軟正黑體" panose="020B0604030504040204" pitchFamily="34" charset="-120"/>
                        </a:rPr>
                        <a:t>軸夾緊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extLst>
                  <a:ext uri="{0D108BD9-81ED-4DB2-BD59-A6C34878D82A}">
                    <a16:rowId xmlns:a16="http://schemas.microsoft.com/office/drawing/2014/main" val="2165031912"/>
                  </a:ext>
                </a:extLst>
              </a:tr>
              <a:tr h="242434">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M08</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a:effectLst/>
                          <a:latin typeface="微軟正黑體" panose="020B0604030504040204" pitchFamily="34" charset="-120"/>
                          <a:ea typeface="微軟正黑體" panose="020B0604030504040204" pitchFamily="34" charset="-120"/>
                        </a:rPr>
                        <a:t>一般切削水</a:t>
                      </a:r>
                      <a:r>
                        <a:rPr lang="en-US" sz="1400" kern="100">
                          <a:effectLst/>
                          <a:latin typeface="微軟正黑體" panose="020B0604030504040204" pitchFamily="34" charset="-120"/>
                          <a:ea typeface="微軟正黑體" panose="020B0604030504040204" pitchFamily="34" charset="-120"/>
                        </a:rPr>
                        <a:t>on</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M69</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5TH </a:t>
                      </a:r>
                      <a:r>
                        <a:rPr lang="zh-TW" sz="1400" kern="100">
                          <a:effectLst/>
                          <a:latin typeface="微軟正黑體" panose="020B0604030504040204" pitchFamily="34" charset="-120"/>
                          <a:ea typeface="微軟正黑體" panose="020B0604030504040204" pitchFamily="34" charset="-120"/>
                        </a:rPr>
                        <a:t>軸放鬆</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extLst>
                  <a:ext uri="{0D108BD9-81ED-4DB2-BD59-A6C34878D82A}">
                    <a16:rowId xmlns:a16="http://schemas.microsoft.com/office/drawing/2014/main" val="1947451721"/>
                  </a:ext>
                </a:extLst>
              </a:tr>
              <a:tr h="242434">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M09</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a:effectLst/>
                          <a:latin typeface="微軟正黑體" panose="020B0604030504040204" pitchFamily="34" charset="-120"/>
                          <a:ea typeface="微軟正黑體" panose="020B0604030504040204" pitchFamily="34" charset="-120"/>
                        </a:rPr>
                        <a:t>一般切削水</a:t>
                      </a:r>
                      <a:r>
                        <a:rPr lang="en-US" sz="1400" kern="100">
                          <a:effectLst/>
                          <a:latin typeface="微軟正黑體" panose="020B0604030504040204" pitchFamily="34" charset="-120"/>
                          <a:ea typeface="微軟正黑體" panose="020B0604030504040204" pitchFamily="34" charset="-120"/>
                        </a:rPr>
                        <a:t>off</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M345</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ATC</a:t>
                      </a:r>
                      <a:r>
                        <a:rPr lang="zh-TW" sz="1400" kern="100">
                          <a:effectLst/>
                          <a:latin typeface="微軟正黑體" panose="020B0604030504040204" pitchFamily="34" charset="-120"/>
                          <a:ea typeface="微軟正黑體" panose="020B0604030504040204" pitchFamily="34" charset="-120"/>
                        </a:rPr>
                        <a:t>自動門關</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extLst>
                  <a:ext uri="{0D108BD9-81ED-4DB2-BD59-A6C34878D82A}">
                    <a16:rowId xmlns:a16="http://schemas.microsoft.com/office/drawing/2014/main" val="3021906351"/>
                  </a:ext>
                </a:extLst>
              </a:tr>
              <a:tr h="242434">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M15</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a:effectLst/>
                          <a:latin typeface="微軟正黑體" panose="020B0604030504040204" pitchFamily="34" charset="-120"/>
                          <a:ea typeface="微軟正黑體" panose="020B0604030504040204" pitchFamily="34" charset="-120"/>
                        </a:rPr>
                        <a:t>刀套上升指令</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M346</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ATC</a:t>
                      </a:r>
                      <a:r>
                        <a:rPr lang="zh-TW" sz="1400" kern="100">
                          <a:effectLst/>
                          <a:latin typeface="微軟正黑體" panose="020B0604030504040204" pitchFamily="34" charset="-120"/>
                          <a:ea typeface="微軟正黑體" panose="020B0604030504040204" pitchFamily="34" charset="-120"/>
                        </a:rPr>
                        <a:t>自動門開</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extLst>
                  <a:ext uri="{0D108BD9-81ED-4DB2-BD59-A6C34878D82A}">
                    <a16:rowId xmlns:a16="http://schemas.microsoft.com/office/drawing/2014/main" val="2380523948"/>
                  </a:ext>
                </a:extLst>
              </a:tr>
              <a:tr h="242434">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M16</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a:effectLst/>
                          <a:latin typeface="微軟正黑體" panose="020B0604030504040204" pitchFamily="34" charset="-120"/>
                          <a:ea typeface="微軟正黑體" panose="020B0604030504040204" pitchFamily="34" charset="-120"/>
                        </a:rPr>
                        <a:t>刀套下降指令</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M350</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a:effectLst/>
                          <a:latin typeface="微軟正黑體" panose="020B0604030504040204" pitchFamily="34" charset="-120"/>
                          <a:ea typeface="微軟正黑體" panose="020B0604030504040204" pitchFamily="34" charset="-120"/>
                        </a:rPr>
                        <a:t>工件量測器開啟</a:t>
                      </a:r>
                      <a:r>
                        <a:rPr lang="en-US" sz="1400" kern="100">
                          <a:effectLst/>
                          <a:latin typeface="微軟正黑體" panose="020B0604030504040204" pitchFamily="34" charset="-120"/>
                          <a:ea typeface="微軟正黑體" panose="020B0604030504040204" pitchFamily="34" charset="-120"/>
                        </a:rPr>
                        <a:t>(probe1)</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extLst>
                  <a:ext uri="{0D108BD9-81ED-4DB2-BD59-A6C34878D82A}">
                    <a16:rowId xmlns:a16="http://schemas.microsoft.com/office/drawing/2014/main" val="3553643091"/>
                  </a:ext>
                </a:extLst>
              </a:tr>
              <a:tr h="242434">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M17</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dirty="0">
                          <a:effectLst/>
                          <a:latin typeface="微軟正黑體" panose="020B0604030504040204" pitchFamily="34" charset="-120"/>
                          <a:ea typeface="微軟正黑體" panose="020B0604030504040204" pitchFamily="34" charset="-120"/>
                        </a:rPr>
                        <a:t>副程式結束</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M351</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a:effectLst/>
                          <a:latin typeface="微軟正黑體" panose="020B0604030504040204" pitchFamily="34" charset="-120"/>
                          <a:ea typeface="微軟正黑體" panose="020B0604030504040204" pitchFamily="34" charset="-120"/>
                        </a:rPr>
                        <a:t>刀長量測器開啟</a:t>
                      </a:r>
                      <a:r>
                        <a:rPr lang="en-US" sz="1400" kern="100">
                          <a:effectLst/>
                          <a:latin typeface="微軟正黑體" panose="020B0604030504040204" pitchFamily="34" charset="-120"/>
                          <a:ea typeface="微軟正黑體" panose="020B0604030504040204" pitchFamily="34" charset="-120"/>
                        </a:rPr>
                        <a:t>(probe2)</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extLst>
                  <a:ext uri="{0D108BD9-81ED-4DB2-BD59-A6C34878D82A}">
                    <a16:rowId xmlns:a16="http://schemas.microsoft.com/office/drawing/2014/main" val="1550165990"/>
                  </a:ext>
                </a:extLst>
              </a:tr>
              <a:tr h="242434">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M19</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a:effectLst/>
                          <a:latin typeface="微軟正黑體" panose="020B0604030504040204" pitchFamily="34" charset="-120"/>
                          <a:ea typeface="微軟正黑體" panose="020B0604030504040204" pitchFamily="34" charset="-120"/>
                        </a:rPr>
                        <a:t>主軸定位</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en-US" sz="1400" kern="100">
                          <a:effectLst/>
                          <a:latin typeface="微軟正黑體" panose="020B0604030504040204" pitchFamily="34" charset="-120"/>
                          <a:ea typeface="微軟正黑體" panose="020B0604030504040204" pitchFamily="34" charset="-120"/>
                        </a:rPr>
                        <a:t>M352</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tc>
                  <a:txBody>
                    <a:bodyPr/>
                    <a:lstStyle/>
                    <a:p>
                      <a:pPr algn="l">
                        <a:lnSpc>
                          <a:spcPct val="150000"/>
                        </a:lnSpc>
                        <a:spcAft>
                          <a:spcPts val="0"/>
                        </a:spcAft>
                      </a:pPr>
                      <a:r>
                        <a:rPr lang="zh-TW" sz="1400" kern="100" dirty="0">
                          <a:effectLst/>
                          <a:latin typeface="微軟正黑體" panose="020B0604030504040204" pitchFamily="34" charset="-120"/>
                          <a:ea typeface="微軟正黑體" panose="020B0604030504040204" pitchFamily="34" charset="-120"/>
                        </a:rPr>
                        <a:t>工件</a:t>
                      </a:r>
                      <a:r>
                        <a:rPr lang="en-US" sz="1400" kern="100" dirty="0">
                          <a:effectLst/>
                          <a:latin typeface="微軟正黑體" panose="020B0604030504040204" pitchFamily="34" charset="-120"/>
                          <a:ea typeface="微軟正黑體" panose="020B0604030504040204" pitchFamily="34" charset="-120"/>
                        </a:rPr>
                        <a:t>/</a:t>
                      </a:r>
                      <a:r>
                        <a:rPr lang="zh-TW" sz="1400" kern="100" dirty="0">
                          <a:effectLst/>
                          <a:latin typeface="微軟正黑體" panose="020B0604030504040204" pitchFamily="34" charset="-120"/>
                          <a:ea typeface="微軟正黑體" panose="020B0604030504040204" pitchFamily="34" charset="-120"/>
                        </a:rPr>
                        <a:t>刀長量測關閉</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142" marR="14142" marT="0" marB="0" anchor="ctr"/>
                </a:tc>
                <a:extLst>
                  <a:ext uri="{0D108BD9-81ED-4DB2-BD59-A6C34878D82A}">
                    <a16:rowId xmlns:a16="http://schemas.microsoft.com/office/drawing/2014/main" val="2255633315"/>
                  </a:ext>
                </a:extLst>
              </a:tr>
            </a:tbl>
          </a:graphicData>
        </a:graphic>
      </p:graphicFrame>
    </p:spTree>
    <p:extLst>
      <p:ext uri="{BB962C8B-B14F-4D97-AF65-F5344CB8AC3E}">
        <p14:creationId xmlns:p14="http://schemas.microsoft.com/office/powerpoint/2010/main" val="36843260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常用程式碼介紹</a:t>
            </a:r>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240953034"/>
              </p:ext>
            </p:extLst>
          </p:nvPr>
        </p:nvGraphicFramePr>
        <p:xfrm>
          <a:off x="2051720" y="483518"/>
          <a:ext cx="4987984" cy="4282379"/>
        </p:xfrm>
        <a:graphic>
          <a:graphicData uri="http://schemas.openxmlformats.org/drawingml/2006/table">
            <a:tbl>
              <a:tblPr firstRow="1" firstCol="1" bandRow="1">
                <a:tableStyleId>{5940675A-B579-460E-94D1-54222C63F5DA}</a:tableStyleId>
              </a:tblPr>
              <a:tblGrid>
                <a:gridCol w="712284">
                  <a:extLst>
                    <a:ext uri="{9D8B030D-6E8A-4147-A177-3AD203B41FA5}">
                      <a16:colId xmlns:a16="http://schemas.microsoft.com/office/drawing/2014/main" val="3628821356"/>
                    </a:ext>
                  </a:extLst>
                </a:gridCol>
                <a:gridCol w="2137850">
                  <a:extLst>
                    <a:ext uri="{9D8B030D-6E8A-4147-A177-3AD203B41FA5}">
                      <a16:colId xmlns:a16="http://schemas.microsoft.com/office/drawing/2014/main" val="3717173421"/>
                    </a:ext>
                  </a:extLst>
                </a:gridCol>
                <a:gridCol w="2137850">
                  <a:extLst>
                    <a:ext uri="{9D8B030D-6E8A-4147-A177-3AD203B41FA5}">
                      <a16:colId xmlns:a16="http://schemas.microsoft.com/office/drawing/2014/main" val="2258111211"/>
                    </a:ext>
                  </a:extLst>
                </a:gridCol>
              </a:tblGrid>
              <a:tr h="253198">
                <a:tc>
                  <a:txBody>
                    <a:bodyPr/>
                    <a:lstStyle/>
                    <a:p>
                      <a:pPr algn="ctr">
                        <a:spcAft>
                          <a:spcPts val="0"/>
                        </a:spcAft>
                      </a:pPr>
                      <a:r>
                        <a:rPr lang="zh-TW" sz="1200" kern="0">
                          <a:effectLst/>
                          <a:latin typeface="微軟正黑體" panose="020B0604030504040204" pitchFamily="34" charset="-120"/>
                          <a:ea typeface="微軟正黑體" panose="020B0604030504040204" pitchFamily="34" charset="-120"/>
                        </a:rPr>
                        <a:t>機能</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200" kern="0">
                          <a:effectLst/>
                          <a:latin typeface="微軟正黑體" panose="020B0604030504040204" pitchFamily="34" charset="-120"/>
                          <a:ea typeface="微軟正黑體" panose="020B0604030504040204" pitchFamily="34" charset="-120"/>
                        </a:rPr>
                        <a:t>含義</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ctr">
                        <a:spcAft>
                          <a:spcPts val="0"/>
                        </a:spcAft>
                      </a:pPr>
                      <a:r>
                        <a:rPr lang="zh-TW" sz="1200" kern="0">
                          <a:effectLst/>
                          <a:latin typeface="微軟正黑體" panose="020B0604030504040204" pitchFamily="34" charset="-120"/>
                          <a:ea typeface="微軟正黑體" panose="020B0604030504040204" pitchFamily="34" charset="-120"/>
                        </a:rPr>
                        <a:t>說明</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260896951"/>
                  </a:ext>
                </a:extLst>
              </a:tr>
              <a:tr h="345861">
                <a:tc>
                  <a:txBody>
                    <a:bodyPr/>
                    <a:lstStyle/>
                    <a:p>
                      <a:pPr algn="l">
                        <a:lnSpc>
                          <a:spcPts val="2200"/>
                        </a:lnSpc>
                        <a:spcAft>
                          <a:spcPts val="0"/>
                        </a:spcAft>
                      </a:pPr>
                      <a:r>
                        <a:rPr lang="en-US" sz="1200" kern="0">
                          <a:effectLst/>
                          <a:latin typeface="微軟正黑體" panose="020B0604030504040204" pitchFamily="34" charset="-120"/>
                          <a:ea typeface="微軟正黑體" panose="020B0604030504040204" pitchFamily="34" charset="-120"/>
                        </a:rPr>
                        <a:t>G0</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l">
                        <a:lnSpc>
                          <a:spcPts val="2200"/>
                        </a:lnSpc>
                        <a:spcAft>
                          <a:spcPts val="0"/>
                        </a:spcAft>
                      </a:pPr>
                      <a:r>
                        <a:rPr lang="zh-TW" sz="1200" kern="0" dirty="0">
                          <a:effectLst/>
                          <a:latin typeface="微軟正黑體" panose="020B0604030504040204" pitchFamily="34" charset="-120"/>
                          <a:ea typeface="微軟正黑體" panose="020B0604030504040204" pitchFamily="34" charset="-120"/>
                        </a:rPr>
                        <a:t>快速移動</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just">
                        <a:lnSpc>
                          <a:spcPts val="2200"/>
                        </a:lnSpc>
                        <a:spcAft>
                          <a:spcPts val="0"/>
                        </a:spcAft>
                      </a:pPr>
                      <a:r>
                        <a:rPr lang="en-US" sz="1200" kern="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565559652"/>
                  </a:ext>
                </a:extLst>
              </a:tr>
              <a:tr h="345861">
                <a:tc>
                  <a:txBody>
                    <a:bodyPr/>
                    <a:lstStyle/>
                    <a:p>
                      <a:pPr algn="l">
                        <a:lnSpc>
                          <a:spcPts val="2200"/>
                        </a:lnSpc>
                        <a:spcAft>
                          <a:spcPts val="0"/>
                        </a:spcAft>
                      </a:pPr>
                      <a:r>
                        <a:rPr lang="en-US" sz="1200" kern="0">
                          <a:effectLst/>
                          <a:latin typeface="微軟正黑體" panose="020B0604030504040204" pitchFamily="34" charset="-120"/>
                          <a:ea typeface="微軟正黑體" panose="020B0604030504040204" pitchFamily="34" charset="-120"/>
                        </a:rPr>
                        <a:t>G1</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l">
                        <a:lnSpc>
                          <a:spcPts val="2200"/>
                        </a:lnSpc>
                        <a:spcAft>
                          <a:spcPts val="0"/>
                        </a:spcAft>
                      </a:pPr>
                      <a:r>
                        <a:rPr lang="zh-TW" altLang="en-US" sz="1200" kern="0" dirty="0">
                          <a:effectLst/>
                          <a:latin typeface="微軟正黑體" panose="020B0604030504040204" pitchFamily="34" charset="-120"/>
                          <a:ea typeface="微軟正黑體" panose="020B0604030504040204" pitchFamily="34" charset="-120"/>
                        </a:rPr>
                        <a:t>直線切削</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just">
                        <a:lnSpc>
                          <a:spcPts val="2200"/>
                        </a:lnSpc>
                        <a:spcAft>
                          <a:spcPts val="0"/>
                        </a:spcAft>
                      </a:pPr>
                      <a:r>
                        <a:rPr lang="en-US" sz="1200" kern="0" dirty="0">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473752968"/>
                  </a:ext>
                </a:extLst>
              </a:tr>
              <a:tr h="345861">
                <a:tc>
                  <a:txBody>
                    <a:bodyPr/>
                    <a:lstStyle/>
                    <a:p>
                      <a:pPr algn="l">
                        <a:lnSpc>
                          <a:spcPts val="2200"/>
                        </a:lnSpc>
                        <a:spcAft>
                          <a:spcPts val="0"/>
                        </a:spcAft>
                      </a:pPr>
                      <a:r>
                        <a:rPr lang="en-US" sz="1200" kern="0">
                          <a:effectLst/>
                          <a:latin typeface="微軟正黑體" panose="020B0604030504040204" pitchFamily="34" charset="-120"/>
                          <a:ea typeface="微軟正黑體" panose="020B0604030504040204" pitchFamily="34" charset="-120"/>
                        </a:rPr>
                        <a:t>G2</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l">
                        <a:lnSpc>
                          <a:spcPts val="2200"/>
                        </a:lnSpc>
                        <a:spcAft>
                          <a:spcPts val="0"/>
                        </a:spcAft>
                      </a:pPr>
                      <a:r>
                        <a:rPr lang="zh-TW" sz="1200" kern="0">
                          <a:effectLst/>
                          <a:latin typeface="微軟正黑體" panose="020B0604030504040204" pitchFamily="34" charset="-120"/>
                          <a:ea typeface="微軟正黑體" panose="020B0604030504040204" pitchFamily="34" charset="-120"/>
                        </a:rPr>
                        <a:t>順時針圓弧插補</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just">
                        <a:lnSpc>
                          <a:spcPts val="2200"/>
                        </a:lnSpc>
                        <a:spcAft>
                          <a:spcPts val="0"/>
                        </a:spcAft>
                      </a:pPr>
                      <a:r>
                        <a:rPr lang="en-US" sz="1200" kern="0" dirty="0">
                          <a:effectLst/>
                          <a:latin typeface="微軟正黑體" panose="020B0604030504040204" pitchFamily="34" charset="-120"/>
                          <a:ea typeface="微軟正黑體" panose="020B0604030504040204" pitchFamily="34" charset="-120"/>
                        </a:rPr>
                        <a:t>G2 CR=</a:t>
                      </a:r>
                      <a:r>
                        <a:rPr lang="en-US" sz="1200" u="sng" kern="0" dirty="0">
                          <a:effectLst/>
                          <a:latin typeface="微軟正黑體" panose="020B0604030504040204" pitchFamily="34" charset="-120"/>
                          <a:ea typeface="微軟正黑體" panose="020B0604030504040204" pitchFamily="34" charset="-120"/>
                        </a:rPr>
                        <a:t>(</a:t>
                      </a:r>
                      <a:r>
                        <a:rPr lang="zh-TW" sz="1200" u="sng" kern="0" dirty="0">
                          <a:effectLst/>
                          <a:latin typeface="微軟正黑體" panose="020B0604030504040204" pitchFamily="34" charset="-120"/>
                          <a:ea typeface="微軟正黑體" panose="020B0604030504040204" pitchFamily="34" charset="-120"/>
                        </a:rPr>
                        <a:t>半徑值</a:t>
                      </a:r>
                      <a:r>
                        <a:rPr lang="en-US" sz="1200" u="sng" kern="0" dirty="0">
                          <a:effectLst/>
                          <a:latin typeface="微軟正黑體" panose="020B0604030504040204" pitchFamily="34" charset="-120"/>
                          <a:ea typeface="微軟正黑體" panose="020B0604030504040204" pitchFamily="34" charset="-120"/>
                        </a:rPr>
                        <a:t>)</a:t>
                      </a:r>
                      <a:r>
                        <a:rPr lang="en-US" sz="1200" kern="0" dirty="0">
                          <a:effectLst/>
                          <a:latin typeface="微軟正黑體" panose="020B0604030504040204" pitchFamily="34" charset="-120"/>
                          <a:ea typeface="微軟正黑體" panose="020B0604030504040204" pitchFamily="34" charset="-120"/>
                        </a:rPr>
                        <a:t>  X</a:t>
                      </a:r>
                      <a:r>
                        <a:rPr lang="en-US" altLang="zh-TW" sz="1200" kern="0" dirty="0">
                          <a:effectLst/>
                          <a:latin typeface="微軟正黑體" panose="020B0604030504040204" pitchFamily="34" charset="-120"/>
                          <a:ea typeface="微軟正黑體" panose="020B0604030504040204" pitchFamily="34" charset="-120"/>
                        </a:rPr>
                        <a:t>__</a:t>
                      </a:r>
                      <a:r>
                        <a:rPr lang="en-US" sz="1200" kern="0" dirty="0">
                          <a:effectLst/>
                          <a:latin typeface="微軟正黑體" panose="020B0604030504040204" pitchFamily="34" charset="-120"/>
                          <a:ea typeface="微軟正黑體" panose="020B0604030504040204" pitchFamily="34" charset="-120"/>
                        </a:rPr>
                        <a:t>  Y</a:t>
                      </a:r>
                      <a:r>
                        <a:rPr lang="en-US" altLang="zh-TW" sz="1200" kern="0" dirty="0">
                          <a:effectLst/>
                          <a:latin typeface="微軟正黑體" panose="020B0604030504040204" pitchFamily="34" charset="-120"/>
                          <a:ea typeface="微軟正黑體" panose="020B0604030504040204" pitchFamily="34" charset="-120"/>
                        </a:rPr>
                        <a:t>__</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235995190"/>
                  </a:ext>
                </a:extLst>
              </a:tr>
              <a:tr h="345861">
                <a:tc>
                  <a:txBody>
                    <a:bodyPr/>
                    <a:lstStyle/>
                    <a:p>
                      <a:pPr algn="l">
                        <a:lnSpc>
                          <a:spcPts val="2200"/>
                        </a:lnSpc>
                        <a:spcAft>
                          <a:spcPts val="0"/>
                        </a:spcAft>
                      </a:pPr>
                      <a:r>
                        <a:rPr lang="en-US" sz="1200" kern="0">
                          <a:effectLst/>
                          <a:latin typeface="微軟正黑體" panose="020B0604030504040204" pitchFamily="34" charset="-120"/>
                          <a:ea typeface="微軟正黑體" panose="020B0604030504040204" pitchFamily="34" charset="-120"/>
                        </a:rPr>
                        <a:t>G3</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l">
                        <a:lnSpc>
                          <a:spcPts val="2200"/>
                        </a:lnSpc>
                        <a:spcAft>
                          <a:spcPts val="0"/>
                        </a:spcAft>
                      </a:pPr>
                      <a:r>
                        <a:rPr lang="zh-TW" sz="1200" kern="0">
                          <a:effectLst/>
                          <a:latin typeface="微軟正黑體" panose="020B0604030504040204" pitchFamily="34" charset="-120"/>
                          <a:ea typeface="微軟正黑體" panose="020B0604030504040204" pitchFamily="34" charset="-120"/>
                        </a:rPr>
                        <a:t>逆時針圓弧插補</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just">
                        <a:lnSpc>
                          <a:spcPts val="2200"/>
                        </a:lnSpc>
                        <a:spcAft>
                          <a:spcPts val="0"/>
                        </a:spcAft>
                      </a:pPr>
                      <a:r>
                        <a:rPr lang="en-US" sz="1200" kern="0" dirty="0">
                          <a:effectLst/>
                          <a:latin typeface="微軟正黑體" panose="020B0604030504040204" pitchFamily="34" charset="-120"/>
                          <a:ea typeface="微軟正黑體" panose="020B0604030504040204" pitchFamily="34" charset="-120"/>
                        </a:rPr>
                        <a:t>G3 CR=</a:t>
                      </a:r>
                      <a:r>
                        <a:rPr lang="en-US" sz="1200" u="sng" kern="0" dirty="0">
                          <a:effectLst/>
                          <a:latin typeface="微軟正黑體" panose="020B0604030504040204" pitchFamily="34" charset="-120"/>
                          <a:ea typeface="微軟正黑體" panose="020B0604030504040204" pitchFamily="34" charset="-120"/>
                        </a:rPr>
                        <a:t>(</a:t>
                      </a:r>
                      <a:r>
                        <a:rPr lang="zh-TW" sz="1200" u="sng" kern="0" dirty="0">
                          <a:effectLst/>
                          <a:latin typeface="微軟正黑體" panose="020B0604030504040204" pitchFamily="34" charset="-120"/>
                          <a:ea typeface="微軟正黑體" panose="020B0604030504040204" pitchFamily="34" charset="-120"/>
                        </a:rPr>
                        <a:t>半徑值</a:t>
                      </a:r>
                      <a:r>
                        <a:rPr lang="en-US" sz="1200" u="sng" kern="0" dirty="0">
                          <a:effectLst/>
                          <a:latin typeface="微軟正黑體" panose="020B0604030504040204" pitchFamily="34" charset="-120"/>
                          <a:ea typeface="微軟正黑體" panose="020B0604030504040204" pitchFamily="34" charset="-120"/>
                        </a:rPr>
                        <a:t>)</a:t>
                      </a:r>
                      <a:r>
                        <a:rPr lang="en-US" sz="1200" kern="0" dirty="0">
                          <a:effectLst/>
                          <a:latin typeface="微軟正黑體" panose="020B0604030504040204" pitchFamily="34" charset="-120"/>
                          <a:ea typeface="微軟正黑體" panose="020B0604030504040204" pitchFamily="34" charset="-120"/>
                        </a:rPr>
                        <a:t>  X</a:t>
                      </a:r>
                      <a:r>
                        <a:rPr lang="en-US" altLang="zh-TW" sz="1200" kern="0" dirty="0">
                          <a:effectLst/>
                          <a:latin typeface="微軟正黑體" panose="020B0604030504040204" pitchFamily="34" charset="-120"/>
                          <a:ea typeface="微軟正黑體" panose="020B0604030504040204" pitchFamily="34" charset="-120"/>
                        </a:rPr>
                        <a:t>__</a:t>
                      </a:r>
                      <a:r>
                        <a:rPr lang="en-US" sz="1200" kern="0" dirty="0">
                          <a:effectLst/>
                          <a:latin typeface="微軟正黑體" panose="020B0604030504040204" pitchFamily="34" charset="-120"/>
                          <a:ea typeface="微軟正黑體" panose="020B0604030504040204" pitchFamily="34" charset="-120"/>
                        </a:rPr>
                        <a:t>  Y</a:t>
                      </a:r>
                      <a:r>
                        <a:rPr lang="en-US" altLang="zh-TW" sz="1200" kern="0" dirty="0">
                          <a:effectLst/>
                          <a:latin typeface="微軟正黑體" panose="020B0604030504040204" pitchFamily="34" charset="-120"/>
                          <a:ea typeface="微軟正黑體" panose="020B0604030504040204" pitchFamily="34" charset="-120"/>
                        </a:rPr>
                        <a:t>__</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367097574"/>
                  </a:ext>
                </a:extLst>
              </a:tr>
              <a:tr h="345861">
                <a:tc>
                  <a:txBody>
                    <a:bodyPr/>
                    <a:lstStyle/>
                    <a:p>
                      <a:pPr algn="l">
                        <a:lnSpc>
                          <a:spcPts val="2200"/>
                        </a:lnSpc>
                        <a:spcAft>
                          <a:spcPts val="0"/>
                        </a:spcAft>
                      </a:pPr>
                      <a:r>
                        <a:rPr lang="en-US" sz="1200" kern="0">
                          <a:effectLst/>
                          <a:latin typeface="微軟正黑體" panose="020B0604030504040204" pitchFamily="34" charset="-120"/>
                          <a:ea typeface="微軟正黑體" panose="020B0604030504040204" pitchFamily="34" charset="-120"/>
                        </a:rPr>
                        <a:t>G4</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l">
                        <a:lnSpc>
                          <a:spcPts val="2200"/>
                        </a:lnSpc>
                        <a:spcAft>
                          <a:spcPts val="0"/>
                        </a:spcAft>
                      </a:pPr>
                      <a:r>
                        <a:rPr lang="zh-TW" sz="1200" kern="0" dirty="0">
                          <a:effectLst/>
                          <a:latin typeface="微軟正黑體" panose="020B0604030504040204" pitchFamily="34" charset="-120"/>
                          <a:ea typeface="微軟正黑體" panose="020B0604030504040204" pitchFamily="34" charset="-120"/>
                        </a:rPr>
                        <a:t>停頓時間</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just">
                        <a:lnSpc>
                          <a:spcPts val="2200"/>
                        </a:lnSpc>
                        <a:spcAft>
                          <a:spcPts val="0"/>
                        </a:spcAft>
                      </a:pPr>
                      <a:r>
                        <a:rPr lang="en-US" sz="1200" kern="0">
                          <a:effectLst/>
                          <a:latin typeface="微軟正黑體" panose="020B0604030504040204" pitchFamily="34" charset="-120"/>
                          <a:ea typeface="微軟正黑體" panose="020B0604030504040204" pitchFamily="34" charset="-120"/>
                        </a:rPr>
                        <a:t>G4 F</a:t>
                      </a:r>
                      <a:r>
                        <a:rPr lang="en-US" sz="1200" u="sng" kern="0">
                          <a:effectLst/>
                          <a:latin typeface="微軟正黑體" panose="020B0604030504040204" pitchFamily="34" charset="-120"/>
                          <a:ea typeface="微軟正黑體" panose="020B0604030504040204" pitchFamily="34" charset="-120"/>
                        </a:rPr>
                        <a:t>(</a:t>
                      </a:r>
                      <a:r>
                        <a:rPr lang="zh-TW" sz="1200" u="sng" kern="0">
                          <a:effectLst/>
                          <a:latin typeface="微軟正黑體" panose="020B0604030504040204" pitchFamily="34" charset="-120"/>
                          <a:ea typeface="微軟正黑體" panose="020B0604030504040204" pitchFamily="34" charset="-120"/>
                        </a:rPr>
                        <a:t>暫停秒數</a:t>
                      </a:r>
                      <a:r>
                        <a:rPr lang="en-US" sz="1200" u="sng" kern="0">
                          <a:effectLst/>
                          <a:latin typeface="微軟正黑體" panose="020B0604030504040204" pitchFamily="34" charset="-120"/>
                          <a:ea typeface="微軟正黑體" panose="020B0604030504040204" pitchFamily="34" charset="-120"/>
                        </a:rPr>
                        <a:t>)</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983828300"/>
                  </a:ext>
                </a:extLst>
              </a:tr>
              <a:tr h="2299876">
                <a:tc>
                  <a:txBody>
                    <a:bodyPr/>
                    <a:lstStyle/>
                    <a:p>
                      <a:pPr algn="l">
                        <a:lnSpc>
                          <a:spcPts val="2200"/>
                        </a:lnSpc>
                        <a:spcAft>
                          <a:spcPts val="0"/>
                        </a:spcAft>
                      </a:pPr>
                      <a:r>
                        <a:rPr lang="en-US" sz="1200" kern="0">
                          <a:effectLst/>
                          <a:latin typeface="微軟正黑體" panose="020B0604030504040204" pitchFamily="34" charset="-120"/>
                          <a:ea typeface="微軟正黑體" panose="020B0604030504040204" pitchFamily="34" charset="-120"/>
                        </a:rPr>
                        <a:t>G75</a:t>
                      </a:r>
                      <a:endParaRPr lang="zh-TW"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l">
                        <a:lnSpc>
                          <a:spcPts val="2200"/>
                        </a:lnSpc>
                        <a:spcAft>
                          <a:spcPts val="0"/>
                        </a:spcAft>
                      </a:pPr>
                      <a:r>
                        <a:rPr lang="zh-TW" sz="1200" kern="0" dirty="0">
                          <a:effectLst/>
                          <a:latin typeface="微軟正黑體" panose="020B0604030504040204" pitchFamily="34" charset="-120"/>
                          <a:ea typeface="微軟正黑體" panose="020B0604030504040204" pitchFamily="34" charset="-120"/>
                        </a:rPr>
                        <a:t>逼近固定點</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tc>
                  <a:txBody>
                    <a:bodyPr/>
                    <a:lstStyle/>
                    <a:p>
                      <a:pPr algn="just">
                        <a:lnSpc>
                          <a:spcPts val="2200"/>
                        </a:lnSpc>
                        <a:spcAft>
                          <a:spcPts val="0"/>
                        </a:spcAft>
                      </a:pPr>
                      <a:r>
                        <a:rPr lang="en-US" sz="1100" kern="0" dirty="0">
                          <a:effectLst/>
                          <a:latin typeface="微軟正黑體" panose="020B0604030504040204" pitchFamily="34" charset="-120"/>
                          <a:ea typeface="微軟正黑體" panose="020B0604030504040204" pitchFamily="34" charset="-120"/>
                        </a:rPr>
                        <a:t>G0 G75 FP=1 Z0</a:t>
                      </a:r>
                      <a:r>
                        <a:rPr lang="zh-TW" sz="1100" kern="0" dirty="0">
                          <a:effectLst/>
                          <a:latin typeface="微軟正黑體" panose="020B0604030504040204" pitchFamily="34" charset="-120"/>
                          <a:ea typeface="微軟正黑體" panose="020B0604030504040204" pitchFamily="34" charset="-120"/>
                        </a:rPr>
                        <a:t>，</a:t>
                      </a:r>
                      <a:r>
                        <a:rPr lang="en-US" sz="1100" kern="0" dirty="0">
                          <a:effectLst/>
                          <a:latin typeface="微軟正黑體" panose="020B0604030504040204" pitchFamily="34" charset="-120"/>
                          <a:ea typeface="微軟正黑體" panose="020B0604030504040204" pitchFamily="34" charset="-120"/>
                        </a:rPr>
                        <a:t>FP=</a:t>
                      </a:r>
                      <a:r>
                        <a:rPr lang="en-US" sz="1100" u="sng" kern="0" dirty="0">
                          <a:effectLst/>
                          <a:latin typeface="微軟正黑體" panose="020B0604030504040204" pitchFamily="34" charset="-120"/>
                          <a:ea typeface="微軟正黑體" panose="020B0604030504040204" pitchFamily="34" charset="-120"/>
                        </a:rPr>
                        <a:t>(n)</a:t>
                      </a:r>
                      <a:r>
                        <a:rPr lang="en-US" sz="1100" kern="0" dirty="0">
                          <a:effectLst/>
                          <a:latin typeface="微軟正黑體" panose="020B0604030504040204" pitchFamily="34" charset="-120"/>
                          <a:ea typeface="微軟正黑體" panose="020B0604030504040204" pitchFamily="34" charset="-120"/>
                        </a:rPr>
                        <a:t>n</a:t>
                      </a:r>
                      <a:r>
                        <a:rPr lang="zh-TW" sz="1100" kern="0" dirty="0">
                          <a:effectLst/>
                          <a:latin typeface="微軟正黑體" panose="020B0604030504040204" pitchFamily="34" charset="-120"/>
                          <a:ea typeface="微軟正黑體" panose="020B0604030504040204" pitchFamily="34" charset="-120"/>
                        </a:rPr>
                        <a:t>為第幾固定點之編號，一般第一固定點為換刀點，有另外其他三組固定點可由參數設定，</a:t>
                      </a:r>
                      <a:r>
                        <a:rPr lang="en-US" sz="1100" kern="0" dirty="0">
                          <a:effectLst/>
                          <a:latin typeface="微軟正黑體" panose="020B0604030504040204" pitchFamily="34" charset="-120"/>
                          <a:ea typeface="微軟正黑體" panose="020B0604030504040204" pitchFamily="34" charset="-120"/>
                        </a:rPr>
                        <a:t>Z</a:t>
                      </a:r>
                      <a:r>
                        <a:rPr lang="zh-TW" sz="1100" kern="0" dirty="0">
                          <a:effectLst/>
                          <a:latin typeface="微軟正黑體" panose="020B0604030504040204" pitchFamily="34" charset="-120"/>
                          <a:ea typeface="微軟正黑體" panose="020B0604030504040204" pitchFamily="34" charset="-120"/>
                        </a:rPr>
                        <a:t>軸後方數字無意義，一般設定為</a:t>
                      </a:r>
                      <a:r>
                        <a:rPr lang="en-US" sz="1100" kern="0" dirty="0">
                          <a:effectLst/>
                          <a:latin typeface="微軟正黑體" panose="020B0604030504040204" pitchFamily="34" charset="-120"/>
                          <a:ea typeface="微軟正黑體" panose="020B0604030504040204" pitchFamily="34" charset="-120"/>
                        </a:rPr>
                        <a:t>0</a:t>
                      </a:r>
                      <a:r>
                        <a:rPr lang="zh-TW" sz="1100" kern="0" dirty="0">
                          <a:effectLst/>
                          <a:latin typeface="微軟正黑體" panose="020B0604030504040204" pitchFamily="34" charset="-120"/>
                          <a:ea typeface="微軟正黑體" panose="020B0604030504040204" pitchFamily="34" charset="-120"/>
                        </a:rPr>
                        <a:t>，若輸入</a:t>
                      </a:r>
                      <a:r>
                        <a:rPr lang="en-US" sz="1100" kern="0" dirty="0">
                          <a:effectLst/>
                          <a:latin typeface="微軟正黑體" panose="020B0604030504040204" pitchFamily="34" charset="-120"/>
                          <a:ea typeface="微軟正黑體" panose="020B0604030504040204" pitchFamily="34" charset="-120"/>
                        </a:rPr>
                        <a:t>X0</a:t>
                      </a:r>
                      <a:r>
                        <a:rPr lang="zh-TW" sz="1100" kern="0" dirty="0">
                          <a:effectLst/>
                          <a:latin typeface="微軟正黑體" panose="020B0604030504040204" pitchFamily="34" charset="-120"/>
                          <a:ea typeface="微軟正黑體" panose="020B0604030504040204" pitchFamily="34" charset="-120"/>
                        </a:rPr>
                        <a:t>、</a:t>
                      </a:r>
                      <a:r>
                        <a:rPr lang="en-US" sz="1100" kern="0" dirty="0">
                          <a:effectLst/>
                          <a:latin typeface="微軟正黑體" panose="020B0604030504040204" pitchFamily="34" charset="-120"/>
                          <a:ea typeface="微軟正黑體" panose="020B0604030504040204" pitchFamily="34" charset="-120"/>
                        </a:rPr>
                        <a:t>Y0</a:t>
                      </a:r>
                      <a:r>
                        <a:rPr lang="zh-TW" sz="1100" kern="0" dirty="0">
                          <a:effectLst/>
                          <a:latin typeface="微軟正黑體" panose="020B0604030504040204" pitchFamily="34" charset="-120"/>
                          <a:ea typeface="微軟正黑體" panose="020B0604030504040204" pitchFamily="34" charset="-120"/>
                        </a:rPr>
                        <a:t>、</a:t>
                      </a:r>
                      <a:r>
                        <a:rPr lang="en-US" sz="1100" kern="0" dirty="0">
                          <a:effectLst/>
                          <a:latin typeface="微軟正黑體" panose="020B0604030504040204" pitchFamily="34" charset="-120"/>
                          <a:ea typeface="微軟正黑體" panose="020B0604030504040204" pitchFamily="34" charset="-120"/>
                        </a:rPr>
                        <a:t>Z0</a:t>
                      </a:r>
                      <a:r>
                        <a:rPr lang="zh-TW" sz="1100" kern="0" dirty="0">
                          <a:effectLst/>
                          <a:latin typeface="微軟正黑體" panose="020B0604030504040204" pitchFamily="34" charset="-120"/>
                          <a:ea typeface="微軟正黑體" panose="020B0604030504040204" pitchFamily="34" charset="-120"/>
                        </a:rPr>
                        <a:t>，則三軸皆會回到換刀點</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043849203"/>
                  </a:ext>
                </a:extLst>
              </a:tr>
            </a:tbl>
          </a:graphicData>
        </a:graphic>
      </p:graphicFrame>
    </p:spTree>
    <p:extLst>
      <p:ext uri="{BB962C8B-B14F-4D97-AF65-F5344CB8AC3E}">
        <p14:creationId xmlns:p14="http://schemas.microsoft.com/office/powerpoint/2010/main" val="34470791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常用程式碼介紹</a:t>
            </a:r>
            <a:endParaRPr lang="en-US" altLang="zh-TW" dirty="0"/>
          </a:p>
        </p:txBody>
      </p:sp>
      <p:graphicFrame>
        <p:nvGraphicFramePr>
          <p:cNvPr id="3" name="表格 2"/>
          <p:cNvGraphicFramePr>
            <a:graphicFrameLocks noGrp="1"/>
          </p:cNvGraphicFramePr>
          <p:nvPr>
            <p:extLst>
              <p:ext uri="{D42A27DB-BD31-4B8C-83A1-F6EECF244321}">
                <p14:modId xmlns:p14="http://schemas.microsoft.com/office/powerpoint/2010/main" val="1569337828"/>
              </p:ext>
            </p:extLst>
          </p:nvPr>
        </p:nvGraphicFramePr>
        <p:xfrm>
          <a:off x="1403648" y="555526"/>
          <a:ext cx="6624736" cy="4354020"/>
        </p:xfrm>
        <a:graphic>
          <a:graphicData uri="http://schemas.openxmlformats.org/drawingml/2006/table">
            <a:tbl>
              <a:tblPr firstRow="1" firstCol="1" bandRow="1">
                <a:tableStyleId>{5940675A-B579-460E-94D1-54222C63F5DA}</a:tableStyleId>
              </a:tblPr>
              <a:tblGrid>
                <a:gridCol w="946012">
                  <a:extLst>
                    <a:ext uri="{9D8B030D-6E8A-4147-A177-3AD203B41FA5}">
                      <a16:colId xmlns:a16="http://schemas.microsoft.com/office/drawing/2014/main" val="1603498886"/>
                    </a:ext>
                  </a:extLst>
                </a:gridCol>
                <a:gridCol w="2839362">
                  <a:extLst>
                    <a:ext uri="{9D8B030D-6E8A-4147-A177-3AD203B41FA5}">
                      <a16:colId xmlns:a16="http://schemas.microsoft.com/office/drawing/2014/main" val="2468293474"/>
                    </a:ext>
                  </a:extLst>
                </a:gridCol>
                <a:gridCol w="2839362">
                  <a:extLst>
                    <a:ext uri="{9D8B030D-6E8A-4147-A177-3AD203B41FA5}">
                      <a16:colId xmlns:a16="http://schemas.microsoft.com/office/drawing/2014/main" val="124131601"/>
                    </a:ext>
                  </a:extLst>
                </a:gridCol>
              </a:tblGrid>
              <a:tr h="291940">
                <a:tc>
                  <a:txBody>
                    <a:bodyPr/>
                    <a:lstStyle/>
                    <a:p>
                      <a:pPr algn="l">
                        <a:lnSpc>
                          <a:spcPts val="2200"/>
                        </a:lnSpc>
                        <a:spcAft>
                          <a:spcPts val="0"/>
                        </a:spcAft>
                      </a:pPr>
                      <a:r>
                        <a:rPr lang="en-US" sz="1050" kern="0" dirty="0">
                          <a:effectLst/>
                          <a:latin typeface="微軟正黑體" panose="020B0604030504040204" pitchFamily="34" charset="-120"/>
                          <a:ea typeface="微軟正黑體" panose="020B0604030504040204" pitchFamily="34" charset="-120"/>
                        </a:rPr>
                        <a:t>G17</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l">
                        <a:lnSpc>
                          <a:spcPts val="2200"/>
                        </a:lnSpc>
                        <a:spcAft>
                          <a:spcPts val="0"/>
                        </a:spcAft>
                      </a:pPr>
                      <a:r>
                        <a:rPr lang="zh-TW" sz="1050" kern="0" dirty="0">
                          <a:effectLst/>
                          <a:latin typeface="微軟正黑體" panose="020B0604030504040204" pitchFamily="34" charset="-120"/>
                          <a:ea typeface="微軟正黑體" panose="020B0604030504040204" pitchFamily="34" charset="-120"/>
                        </a:rPr>
                        <a:t>平面選擇：</a:t>
                      </a:r>
                      <a:r>
                        <a:rPr lang="en-US" sz="1050" kern="0" dirty="0">
                          <a:effectLst/>
                          <a:latin typeface="微軟正黑體" panose="020B0604030504040204" pitchFamily="34" charset="-120"/>
                          <a:ea typeface="微軟正黑體" panose="020B0604030504040204" pitchFamily="34" charset="-120"/>
                        </a:rPr>
                        <a:t>1. - 2.</a:t>
                      </a:r>
                      <a:r>
                        <a:rPr lang="zh-TW" sz="1050" kern="0" dirty="0">
                          <a:effectLst/>
                          <a:latin typeface="微軟正黑體" panose="020B0604030504040204" pitchFamily="34" charset="-120"/>
                          <a:ea typeface="微軟正黑體" panose="020B0604030504040204" pitchFamily="34" charset="-120"/>
                        </a:rPr>
                        <a:t>幾何軸</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rowSpan="3">
                  <a:txBody>
                    <a:bodyPr/>
                    <a:lstStyle/>
                    <a:p>
                      <a:pPr algn="just">
                        <a:lnSpc>
                          <a:spcPts val="2200"/>
                        </a:lnSpc>
                        <a:spcAft>
                          <a:spcPts val="0"/>
                        </a:spcAft>
                      </a:pPr>
                      <a:r>
                        <a:rPr lang="zh-TW" sz="1050" kern="0" dirty="0">
                          <a:effectLst/>
                          <a:latin typeface="微軟正黑體" panose="020B0604030504040204" pitchFamily="34" charset="-120"/>
                          <a:ea typeface="微軟正黑體" panose="020B0604030504040204" pitchFamily="34" charset="-120"/>
                        </a:rPr>
                        <a:t>影響</a:t>
                      </a:r>
                      <a:r>
                        <a:rPr lang="en-US" sz="1050" kern="0" dirty="0">
                          <a:effectLst/>
                          <a:latin typeface="微軟正黑體" panose="020B0604030504040204" pitchFamily="34" charset="-120"/>
                          <a:ea typeface="微軟正黑體" panose="020B0604030504040204" pitchFamily="34" charset="-120"/>
                        </a:rPr>
                        <a:t>G2 G3</a:t>
                      </a:r>
                      <a:r>
                        <a:rPr lang="zh-TW" sz="1050" kern="0" dirty="0">
                          <a:effectLst/>
                          <a:latin typeface="微軟正黑體" panose="020B0604030504040204" pitchFamily="34" charset="-120"/>
                          <a:ea typeface="微軟正黑體" panose="020B0604030504040204" pitchFamily="34" charset="-120"/>
                        </a:rPr>
                        <a:t>圓弧銑削之方向</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nchor="ctr"/>
                </a:tc>
                <a:extLst>
                  <a:ext uri="{0D108BD9-81ED-4DB2-BD59-A6C34878D82A}">
                    <a16:rowId xmlns:a16="http://schemas.microsoft.com/office/drawing/2014/main" val="1911437936"/>
                  </a:ext>
                </a:extLst>
              </a:tr>
              <a:tr h="291940">
                <a:tc>
                  <a:txBody>
                    <a:bodyPr/>
                    <a:lstStyle/>
                    <a:p>
                      <a:pPr algn="l">
                        <a:lnSpc>
                          <a:spcPts val="2200"/>
                        </a:lnSpc>
                        <a:spcAft>
                          <a:spcPts val="0"/>
                        </a:spcAft>
                      </a:pPr>
                      <a:r>
                        <a:rPr lang="en-US" sz="1050" kern="0" dirty="0">
                          <a:effectLst/>
                          <a:latin typeface="微軟正黑體" panose="020B0604030504040204" pitchFamily="34" charset="-120"/>
                          <a:ea typeface="微軟正黑體" panose="020B0604030504040204" pitchFamily="34" charset="-120"/>
                        </a:rPr>
                        <a:t>G18</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l">
                        <a:lnSpc>
                          <a:spcPts val="2200"/>
                        </a:lnSpc>
                        <a:spcAft>
                          <a:spcPts val="0"/>
                        </a:spcAft>
                      </a:pPr>
                      <a:r>
                        <a:rPr lang="zh-TW" sz="1050" kern="0" dirty="0">
                          <a:effectLst/>
                          <a:latin typeface="微軟正黑體" panose="020B0604030504040204" pitchFamily="34" charset="-120"/>
                          <a:ea typeface="微軟正黑體" panose="020B0604030504040204" pitchFamily="34" charset="-120"/>
                        </a:rPr>
                        <a:t>平面選擇：</a:t>
                      </a:r>
                      <a:r>
                        <a:rPr lang="en-US" sz="1050" kern="0" dirty="0">
                          <a:effectLst/>
                          <a:latin typeface="微軟正黑體" panose="020B0604030504040204" pitchFamily="34" charset="-120"/>
                          <a:ea typeface="微軟正黑體" panose="020B0604030504040204" pitchFamily="34" charset="-120"/>
                        </a:rPr>
                        <a:t>3. - 1.</a:t>
                      </a:r>
                      <a:r>
                        <a:rPr lang="zh-TW" sz="1050" kern="0" dirty="0">
                          <a:effectLst/>
                          <a:latin typeface="微軟正黑體" panose="020B0604030504040204" pitchFamily="34" charset="-120"/>
                          <a:ea typeface="微軟正黑體" panose="020B0604030504040204" pitchFamily="34" charset="-120"/>
                        </a:rPr>
                        <a:t>幾何軸</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vMerge="1">
                  <a:txBody>
                    <a:bodyPr/>
                    <a:lstStyle/>
                    <a:p>
                      <a:endParaRPr lang="zh-TW" altLang="en-US"/>
                    </a:p>
                  </a:txBody>
                  <a:tcPr/>
                </a:tc>
                <a:extLst>
                  <a:ext uri="{0D108BD9-81ED-4DB2-BD59-A6C34878D82A}">
                    <a16:rowId xmlns:a16="http://schemas.microsoft.com/office/drawing/2014/main" val="2049752596"/>
                  </a:ext>
                </a:extLst>
              </a:tr>
              <a:tr h="291940">
                <a:tc>
                  <a:txBody>
                    <a:bodyPr/>
                    <a:lstStyle/>
                    <a:p>
                      <a:pPr algn="l">
                        <a:lnSpc>
                          <a:spcPts val="2200"/>
                        </a:lnSpc>
                        <a:spcAft>
                          <a:spcPts val="0"/>
                        </a:spcAft>
                      </a:pPr>
                      <a:r>
                        <a:rPr lang="en-US" sz="1050" kern="0">
                          <a:effectLst/>
                          <a:latin typeface="微軟正黑體" panose="020B0604030504040204" pitchFamily="34" charset="-120"/>
                          <a:ea typeface="微軟正黑體" panose="020B0604030504040204" pitchFamily="34" charset="-120"/>
                        </a:rPr>
                        <a:t>G19</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l">
                        <a:lnSpc>
                          <a:spcPts val="2200"/>
                        </a:lnSpc>
                        <a:spcAft>
                          <a:spcPts val="0"/>
                        </a:spcAft>
                      </a:pPr>
                      <a:r>
                        <a:rPr lang="zh-TW" sz="1050" kern="0" dirty="0">
                          <a:effectLst/>
                          <a:latin typeface="微軟正黑體" panose="020B0604030504040204" pitchFamily="34" charset="-120"/>
                          <a:ea typeface="微軟正黑體" panose="020B0604030504040204" pitchFamily="34" charset="-120"/>
                        </a:rPr>
                        <a:t>平面選擇：</a:t>
                      </a:r>
                      <a:r>
                        <a:rPr lang="en-US" sz="1050" kern="0" dirty="0">
                          <a:effectLst/>
                          <a:latin typeface="微軟正黑體" panose="020B0604030504040204" pitchFamily="34" charset="-120"/>
                          <a:ea typeface="微軟正黑體" panose="020B0604030504040204" pitchFamily="34" charset="-120"/>
                        </a:rPr>
                        <a:t>2. - 3.</a:t>
                      </a:r>
                      <a:r>
                        <a:rPr lang="zh-TW" sz="1050" kern="0" dirty="0">
                          <a:effectLst/>
                          <a:latin typeface="微軟正黑體" panose="020B0604030504040204" pitchFamily="34" charset="-120"/>
                          <a:ea typeface="微軟正黑體" panose="020B0604030504040204" pitchFamily="34" charset="-120"/>
                        </a:rPr>
                        <a:t>幾何軸</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vMerge="1">
                  <a:txBody>
                    <a:bodyPr/>
                    <a:lstStyle/>
                    <a:p>
                      <a:endParaRPr lang="zh-TW" altLang="en-US"/>
                    </a:p>
                  </a:txBody>
                  <a:tcPr/>
                </a:tc>
                <a:extLst>
                  <a:ext uri="{0D108BD9-81ED-4DB2-BD59-A6C34878D82A}">
                    <a16:rowId xmlns:a16="http://schemas.microsoft.com/office/drawing/2014/main" val="1160758250"/>
                  </a:ext>
                </a:extLst>
              </a:tr>
              <a:tr h="291940">
                <a:tc>
                  <a:txBody>
                    <a:bodyPr/>
                    <a:lstStyle/>
                    <a:p>
                      <a:pPr algn="l">
                        <a:lnSpc>
                          <a:spcPts val="2200"/>
                        </a:lnSpc>
                        <a:spcAft>
                          <a:spcPts val="0"/>
                        </a:spcAft>
                      </a:pPr>
                      <a:r>
                        <a:rPr lang="en-US" sz="1050" kern="0">
                          <a:effectLst/>
                          <a:latin typeface="微軟正黑體" panose="020B0604030504040204" pitchFamily="34" charset="-120"/>
                          <a:ea typeface="微軟正黑體" panose="020B0604030504040204" pitchFamily="34" charset="-120"/>
                        </a:rPr>
                        <a:t>G40</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l">
                        <a:lnSpc>
                          <a:spcPts val="2200"/>
                        </a:lnSpc>
                        <a:spcAft>
                          <a:spcPts val="0"/>
                        </a:spcAft>
                      </a:pPr>
                      <a:r>
                        <a:rPr lang="zh-TW" sz="1050" kern="0" dirty="0">
                          <a:effectLst/>
                          <a:latin typeface="微軟正黑體" panose="020B0604030504040204" pitchFamily="34" charset="-120"/>
                          <a:ea typeface="微軟正黑體" panose="020B0604030504040204" pitchFamily="34" charset="-120"/>
                        </a:rPr>
                        <a:t>無刀具半徑補正</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just">
                        <a:lnSpc>
                          <a:spcPts val="2200"/>
                        </a:lnSpc>
                        <a:spcAft>
                          <a:spcPts val="0"/>
                        </a:spcAft>
                      </a:pPr>
                      <a:r>
                        <a:rPr lang="en-US" sz="1050" kern="0" dirty="0">
                          <a:effectLst/>
                          <a:latin typeface="微軟正黑體" panose="020B0604030504040204" pitchFamily="34" charset="-120"/>
                          <a:ea typeface="微軟正黑體" panose="020B0604030504040204" pitchFamily="34" charset="-120"/>
                        </a:rPr>
                        <a:t> </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nchor="ctr"/>
                </a:tc>
                <a:extLst>
                  <a:ext uri="{0D108BD9-81ED-4DB2-BD59-A6C34878D82A}">
                    <a16:rowId xmlns:a16="http://schemas.microsoft.com/office/drawing/2014/main" val="3836938436"/>
                  </a:ext>
                </a:extLst>
              </a:tr>
              <a:tr h="291940">
                <a:tc>
                  <a:txBody>
                    <a:bodyPr/>
                    <a:lstStyle/>
                    <a:p>
                      <a:pPr algn="l">
                        <a:lnSpc>
                          <a:spcPts val="2200"/>
                        </a:lnSpc>
                        <a:spcAft>
                          <a:spcPts val="0"/>
                        </a:spcAft>
                      </a:pPr>
                      <a:r>
                        <a:rPr lang="en-US" sz="1050" kern="0">
                          <a:effectLst/>
                          <a:latin typeface="微軟正黑體" panose="020B0604030504040204" pitchFamily="34" charset="-120"/>
                          <a:ea typeface="微軟正黑體" panose="020B0604030504040204" pitchFamily="34" charset="-120"/>
                        </a:rPr>
                        <a:t>G41</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l">
                        <a:lnSpc>
                          <a:spcPts val="2200"/>
                        </a:lnSpc>
                        <a:spcAft>
                          <a:spcPts val="0"/>
                        </a:spcAft>
                      </a:pPr>
                      <a:r>
                        <a:rPr lang="zh-TW" sz="1050" kern="0" dirty="0">
                          <a:effectLst/>
                          <a:latin typeface="微軟正黑體" panose="020B0604030504040204" pitchFamily="34" charset="-120"/>
                          <a:ea typeface="微軟正黑體" panose="020B0604030504040204" pitchFamily="34" charset="-120"/>
                        </a:rPr>
                        <a:t>刀具半徑補正輪廓左側</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just">
                        <a:lnSpc>
                          <a:spcPts val="2200"/>
                        </a:lnSpc>
                        <a:spcAft>
                          <a:spcPts val="0"/>
                        </a:spcAft>
                      </a:pPr>
                      <a:r>
                        <a:rPr lang="en-US" sz="1050" kern="0">
                          <a:effectLst/>
                          <a:latin typeface="微軟正黑體" panose="020B0604030504040204" pitchFamily="34" charset="-120"/>
                          <a:ea typeface="微軟正黑體" panose="020B0604030504040204" pitchFamily="34" charset="-120"/>
                        </a:rPr>
                        <a:t> </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nchor="ctr"/>
                </a:tc>
                <a:extLst>
                  <a:ext uri="{0D108BD9-81ED-4DB2-BD59-A6C34878D82A}">
                    <a16:rowId xmlns:a16="http://schemas.microsoft.com/office/drawing/2014/main" val="213010021"/>
                  </a:ext>
                </a:extLst>
              </a:tr>
              <a:tr h="291940">
                <a:tc>
                  <a:txBody>
                    <a:bodyPr/>
                    <a:lstStyle/>
                    <a:p>
                      <a:pPr algn="l">
                        <a:lnSpc>
                          <a:spcPts val="2200"/>
                        </a:lnSpc>
                        <a:spcAft>
                          <a:spcPts val="0"/>
                        </a:spcAft>
                      </a:pPr>
                      <a:r>
                        <a:rPr lang="en-US" sz="1050" kern="0" dirty="0">
                          <a:effectLst/>
                          <a:latin typeface="微軟正黑體" panose="020B0604030504040204" pitchFamily="34" charset="-120"/>
                          <a:ea typeface="微軟正黑體" panose="020B0604030504040204" pitchFamily="34" charset="-120"/>
                        </a:rPr>
                        <a:t>G42</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l">
                        <a:lnSpc>
                          <a:spcPts val="2200"/>
                        </a:lnSpc>
                        <a:spcAft>
                          <a:spcPts val="0"/>
                        </a:spcAft>
                      </a:pPr>
                      <a:r>
                        <a:rPr lang="zh-TW" sz="1050" kern="0" dirty="0">
                          <a:effectLst/>
                          <a:latin typeface="微軟正黑體" panose="020B0604030504040204" pitchFamily="34" charset="-120"/>
                          <a:ea typeface="微軟正黑體" panose="020B0604030504040204" pitchFamily="34" charset="-120"/>
                        </a:rPr>
                        <a:t>刀具半徑補正輪廓右側</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just">
                        <a:lnSpc>
                          <a:spcPts val="2200"/>
                        </a:lnSpc>
                        <a:spcAft>
                          <a:spcPts val="0"/>
                        </a:spcAft>
                      </a:pPr>
                      <a:r>
                        <a:rPr lang="en-US" sz="1050" kern="0">
                          <a:effectLst/>
                          <a:latin typeface="微軟正黑體" panose="020B0604030504040204" pitchFamily="34" charset="-120"/>
                          <a:ea typeface="微軟正黑體" panose="020B0604030504040204" pitchFamily="34" charset="-120"/>
                        </a:rPr>
                        <a:t> </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nchor="ctr"/>
                </a:tc>
                <a:extLst>
                  <a:ext uri="{0D108BD9-81ED-4DB2-BD59-A6C34878D82A}">
                    <a16:rowId xmlns:a16="http://schemas.microsoft.com/office/drawing/2014/main" val="1702682831"/>
                  </a:ext>
                </a:extLst>
              </a:tr>
              <a:tr h="525256">
                <a:tc>
                  <a:txBody>
                    <a:bodyPr/>
                    <a:lstStyle/>
                    <a:p>
                      <a:pPr algn="l">
                        <a:lnSpc>
                          <a:spcPts val="2200"/>
                        </a:lnSpc>
                        <a:spcAft>
                          <a:spcPts val="0"/>
                        </a:spcAft>
                      </a:pPr>
                      <a:r>
                        <a:rPr lang="en-US" sz="1050" kern="0" dirty="0">
                          <a:effectLst/>
                          <a:latin typeface="微軟正黑體" panose="020B0604030504040204" pitchFamily="34" charset="-120"/>
                          <a:ea typeface="微軟正黑體" panose="020B0604030504040204" pitchFamily="34" charset="-120"/>
                        </a:rPr>
                        <a:t>G500</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l">
                        <a:lnSpc>
                          <a:spcPts val="2200"/>
                        </a:lnSpc>
                        <a:spcAft>
                          <a:spcPts val="0"/>
                        </a:spcAft>
                      </a:pPr>
                      <a:r>
                        <a:rPr lang="zh-TW" sz="1050" kern="0" dirty="0">
                          <a:effectLst/>
                          <a:latin typeface="微軟正黑體" panose="020B0604030504040204" pitchFamily="34" charset="-120"/>
                          <a:ea typeface="微軟正黑體" panose="020B0604030504040204" pitchFamily="34" charset="-120"/>
                        </a:rPr>
                        <a:t>停用可設定零點偏移</a:t>
                      </a:r>
                      <a:r>
                        <a:rPr lang="en-US" sz="1050" kern="0" dirty="0">
                          <a:effectLst/>
                          <a:latin typeface="微軟正黑體" panose="020B0604030504040204" pitchFamily="34" charset="-120"/>
                          <a:ea typeface="微軟正黑體" panose="020B0604030504040204" pitchFamily="34" charset="-120"/>
                        </a:rPr>
                        <a:t>(G54 </a:t>
                      </a:r>
                      <a:r>
                        <a:rPr lang="zh-TW" sz="1050" kern="0" dirty="0">
                          <a:effectLst/>
                          <a:latin typeface="微軟正黑體" panose="020B0604030504040204" pitchFamily="34" charset="-120"/>
                          <a:ea typeface="微軟正黑體" panose="020B0604030504040204" pitchFamily="34" charset="-120"/>
                        </a:rPr>
                        <a:t>至</a:t>
                      </a:r>
                      <a:r>
                        <a:rPr lang="en-US" sz="1050" kern="0" dirty="0">
                          <a:effectLst/>
                          <a:latin typeface="微軟正黑體" panose="020B0604030504040204" pitchFamily="34" charset="-120"/>
                          <a:ea typeface="微軟正黑體" panose="020B0604030504040204" pitchFamily="34" charset="-120"/>
                        </a:rPr>
                        <a:t> G57, G505 </a:t>
                      </a:r>
                      <a:r>
                        <a:rPr lang="zh-TW" sz="1050" kern="0" dirty="0">
                          <a:effectLst/>
                          <a:latin typeface="微軟正黑體" panose="020B0604030504040204" pitchFamily="34" charset="-120"/>
                          <a:ea typeface="微軟正黑體" panose="020B0604030504040204" pitchFamily="34" charset="-120"/>
                        </a:rPr>
                        <a:t>至</a:t>
                      </a:r>
                      <a:r>
                        <a:rPr lang="en-US" sz="1050" kern="0" dirty="0">
                          <a:effectLst/>
                          <a:latin typeface="微軟正黑體" panose="020B0604030504040204" pitchFamily="34" charset="-120"/>
                          <a:ea typeface="微軟正黑體" panose="020B0604030504040204" pitchFamily="34" charset="-120"/>
                        </a:rPr>
                        <a:t> G599)</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just">
                        <a:lnSpc>
                          <a:spcPts val="2200"/>
                        </a:lnSpc>
                        <a:spcAft>
                          <a:spcPts val="0"/>
                        </a:spcAft>
                      </a:pPr>
                      <a:r>
                        <a:rPr lang="en-US" sz="1050" kern="0" dirty="0">
                          <a:effectLst/>
                          <a:latin typeface="微軟正黑體" panose="020B0604030504040204" pitchFamily="34" charset="-120"/>
                          <a:ea typeface="微軟正黑體" panose="020B0604030504040204" pitchFamily="34" charset="-120"/>
                        </a:rPr>
                        <a:t> </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nchor="ctr"/>
                </a:tc>
                <a:extLst>
                  <a:ext uri="{0D108BD9-81ED-4DB2-BD59-A6C34878D82A}">
                    <a16:rowId xmlns:a16="http://schemas.microsoft.com/office/drawing/2014/main" val="2987517868"/>
                  </a:ext>
                </a:extLst>
              </a:tr>
              <a:tr h="291940">
                <a:tc>
                  <a:txBody>
                    <a:bodyPr/>
                    <a:lstStyle/>
                    <a:p>
                      <a:pPr algn="l">
                        <a:lnSpc>
                          <a:spcPts val="2200"/>
                        </a:lnSpc>
                        <a:spcAft>
                          <a:spcPts val="0"/>
                        </a:spcAft>
                      </a:pPr>
                      <a:r>
                        <a:rPr lang="en-US" sz="1050" kern="0" dirty="0">
                          <a:effectLst/>
                          <a:latin typeface="微軟正黑體" panose="020B0604030504040204" pitchFamily="34" charset="-120"/>
                          <a:ea typeface="微軟正黑體" panose="020B0604030504040204" pitchFamily="34" charset="-120"/>
                        </a:rPr>
                        <a:t>G54</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l">
                        <a:lnSpc>
                          <a:spcPts val="2200"/>
                        </a:lnSpc>
                        <a:spcAft>
                          <a:spcPts val="0"/>
                        </a:spcAft>
                      </a:pPr>
                      <a:r>
                        <a:rPr lang="zh-TW" sz="1050" kern="0" dirty="0">
                          <a:effectLst/>
                          <a:latin typeface="微軟正黑體" panose="020B0604030504040204" pitchFamily="34" charset="-120"/>
                          <a:ea typeface="微軟正黑體" panose="020B0604030504040204" pitchFamily="34" charset="-120"/>
                        </a:rPr>
                        <a:t>第</a:t>
                      </a:r>
                      <a:r>
                        <a:rPr lang="en-US" sz="1050" kern="0" dirty="0">
                          <a:effectLst/>
                          <a:latin typeface="微軟正黑體" panose="020B0604030504040204" pitchFamily="34" charset="-120"/>
                          <a:ea typeface="微軟正黑體" panose="020B0604030504040204" pitchFamily="34" charset="-120"/>
                        </a:rPr>
                        <a:t>1</a:t>
                      </a:r>
                      <a:r>
                        <a:rPr lang="zh-TW" sz="1050" kern="0" dirty="0">
                          <a:effectLst/>
                          <a:latin typeface="微軟正黑體" panose="020B0604030504040204" pitchFamily="34" charset="-120"/>
                          <a:ea typeface="微軟正黑體" panose="020B0604030504040204" pitchFamily="34" charset="-120"/>
                        </a:rPr>
                        <a:t>可設定零點偏移量</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just">
                        <a:lnSpc>
                          <a:spcPts val="2200"/>
                        </a:lnSpc>
                        <a:spcAft>
                          <a:spcPts val="0"/>
                        </a:spcAft>
                      </a:pPr>
                      <a:r>
                        <a:rPr lang="en-US" sz="1050" kern="0">
                          <a:effectLst/>
                          <a:latin typeface="微軟正黑體" panose="020B0604030504040204" pitchFamily="34" charset="-120"/>
                          <a:ea typeface="微軟正黑體" panose="020B0604030504040204" pitchFamily="34" charset="-120"/>
                        </a:rPr>
                        <a:t> </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nchor="ctr"/>
                </a:tc>
                <a:extLst>
                  <a:ext uri="{0D108BD9-81ED-4DB2-BD59-A6C34878D82A}">
                    <a16:rowId xmlns:a16="http://schemas.microsoft.com/office/drawing/2014/main" val="2624247974"/>
                  </a:ext>
                </a:extLst>
              </a:tr>
              <a:tr h="291940">
                <a:tc>
                  <a:txBody>
                    <a:bodyPr/>
                    <a:lstStyle/>
                    <a:p>
                      <a:pPr algn="l">
                        <a:lnSpc>
                          <a:spcPts val="2200"/>
                        </a:lnSpc>
                        <a:spcAft>
                          <a:spcPts val="0"/>
                        </a:spcAft>
                      </a:pPr>
                      <a:r>
                        <a:rPr lang="en-US" sz="1050" kern="0">
                          <a:effectLst/>
                          <a:latin typeface="微軟正黑體" panose="020B0604030504040204" pitchFamily="34" charset="-120"/>
                          <a:ea typeface="微軟正黑體" panose="020B0604030504040204" pitchFamily="34" charset="-120"/>
                        </a:rPr>
                        <a:t>G55</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l">
                        <a:lnSpc>
                          <a:spcPts val="2200"/>
                        </a:lnSpc>
                        <a:spcAft>
                          <a:spcPts val="0"/>
                        </a:spcAft>
                      </a:pPr>
                      <a:r>
                        <a:rPr lang="zh-TW" sz="1050" kern="0" dirty="0">
                          <a:effectLst/>
                          <a:latin typeface="微軟正黑體" panose="020B0604030504040204" pitchFamily="34" charset="-120"/>
                          <a:ea typeface="微軟正黑體" panose="020B0604030504040204" pitchFamily="34" charset="-120"/>
                        </a:rPr>
                        <a:t>第</a:t>
                      </a:r>
                      <a:r>
                        <a:rPr lang="en-US" sz="1050" kern="0" dirty="0">
                          <a:effectLst/>
                          <a:latin typeface="微軟正黑體" panose="020B0604030504040204" pitchFamily="34" charset="-120"/>
                          <a:ea typeface="微軟正黑體" panose="020B0604030504040204" pitchFamily="34" charset="-120"/>
                        </a:rPr>
                        <a:t>2</a:t>
                      </a:r>
                      <a:r>
                        <a:rPr lang="zh-TW" sz="1050" kern="0" dirty="0">
                          <a:effectLst/>
                          <a:latin typeface="微軟正黑體" panose="020B0604030504040204" pitchFamily="34" charset="-120"/>
                          <a:ea typeface="微軟正黑體" panose="020B0604030504040204" pitchFamily="34" charset="-120"/>
                        </a:rPr>
                        <a:t>可設定零點偏移量</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just">
                        <a:lnSpc>
                          <a:spcPts val="2200"/>
                        </a:lnSpc>
                        <a:spcAft>
                          <a:spcPts val="0"/>
                        </a:spcAft>
                      </a:pPr>
                      <a:r>
                        <a:rPr lang="en-US" sz="1050" kern="0">
                          <a:effectLst/>
                          <a:latin typeface="微軟正黑體" panose="020B0604030504040204" pitchFamily="34" charset="-120"/>
                          <a:ea typeface="微軟正黑體" panose="020B0604030504040204" pitchFamily="34" charset="-120"/>
                        </a:rPr>
                        <a:t> </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nchor="ctr"/>
                </a:tc>
                <a:extLst>
                  <a:ext uri="{0D108BD9-81ED-4DB2-BD59-A6C34878D82A}">
                    <a16:rowId xmlns:a16="http://schemas.microsoft.com/office/drawing/2014/main" val="1192117098"/>
                  </a:ext>
                </a:extLst>
              </a:tr>
              <a:tr h="291940">
                <a:tc>
                  <a:txBody>
                    <a:bodyPr/>
                    <a:lstStyle/>
                    <a:p>
                      <a:pPr algn="l">
                        <a:lnSpc>
                          <a:spcPts val="2200"/>
                        </a:lnSpc>
                        <a:spcAft>
                          <a:spcPts val="0"/>
                        </a:spcAft>
                      </a:pPr>
                      <a:r>
                        <a:rPr lang="en-US" sz="1050" kern="0">
                          <a:effectLst/>
                          <a:latin typeface="微軟正黑體" panose="020B0604030504040204" pitchFamily="34" charset="-120"/>
                          <a:ea typeface="微軟正黑體" panose="020B0604030504040204" pitchFamily="34" charset="-120"/>
                        </a:rPr>
                        <a:t>G56</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l">
                        <a:lnSpc>
                          <a:spcPts val="2200"/>
                        </a:lnSpc>
                        <a:spcAft>
                          <a:spcPts val="0"/>
                        </a:spcAft>
                      </a:pPr>
                      <a:r>
                        <a:rPr lang="zh-TW" sz="1050" kern="0" dirty="0">
                          <a:effectLst/>
                          <a:latin typeface="微軟正黑體" panose="020B0604030504040204" pitchFamily="34" charset="-120"/>
                          <a:ea typeface="微軟正黑體" panose="020B0604030504040204" pitchFamily="34" charset="-120"/>
                        </a:rPr>
                        <a:t>第</a:t>
                      </a:r>
                      <a:r>
                        <a:rPr lang="en-US" sz="1050" kern="0" dirty="0">
                          <a:effectLst/>
                          <a:latin typeface="微軟正黑體" panose="020B0604030504040204" pitchFamily="34" charset="-120"/>
                          <a:ea typeface="微軟正黑體" panose="020B0604030504040204" pitchFamily="34" charset="-120"/>
                        </a:rPr>
                        <a:t>3</a:t>
                      </a:r>
                      <a:r>
                        <a:rPr lang="zh-TW" sz="1050" kern="0" dirty="0">
                          <a:effectLst/>
                          <a:latin typeface="微軟正黑體" panose="020B0604030504040204" pitchFamily="34" charset="-120"/>
                          <a:ea typeface="微軟正黑體" panose="020B0604030504040204" pitchFamily="34" charset="-120"/>
                        </a:rPr>
                        <a:t>可設定零點偏移量</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just">
                        <a:lnSpc>
                          <a:spcPts val="2200"/>
                        </a:lnSpc>
                        <a:spcAft>
                          <a:spcPts val="0"/>
                        </a:spcAft>
                      </a:pPr>
                      <a:r>
                        <a:rPr lang="en-US" sz="1050" kern="0">
                          <a:effectLst/>
                          <a:latin typeface="微軟正黑體" panose="020B0604030504040204" pitchFamily="34" charset="-120"/>
                          <a:ea typeface="微軟正黑體" panose="020B0604030504040204" pitchFamily="34" charset="-120"/>
                        </a:rPr>
                        <a:t> </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nchor="ctr"/>
                </a:tc>
                <a:extLst>
                  <a:ext uri="{0D108BD9-81ED-4DB2-BD59-A6C34878D82A}">
                    <a16:rowId xmlns:a16="http://schemas.microsoft.com/office/drawing/2014/main" val="1501160168"/>
                  </a:ext>
                </a:extLst>
              </a:tr>
              <a:tr h="291940">
                <a:tc>
                  <a:txBody>
                    <a:bodyPr/>
                    <a:lstStyle/>
                    <a:p>
                      <a:pPr algn="l">
                        <a:lnSpc>
                          <a:spcPts val="2200"/>
                        </a:lnSpc>
                        <a:spcAft>
                          <a:spcPts val="0"/>
                        </a:spcAft>
                      </a:pPr>
                      <a:r>
                        <a:rPr lang="en-US" sz="1050" kern="0">
                          <a:effectLst/>
                          <a:latin typeface="微軟正黑體" panose="020B0604030504040204" pitchFamily="34" charset="-120"/>
                          <a:ea typeface="微軟正黑體" panose="020B0604030504040204" pitchFamily="34" charset="-120"/>
                        </a:rPr>
                        <a:t>G57</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l">
                        <a:lnSpc>
                          <a:spcPts val="2200"/>
                        </a:lnSpc>
                        <a:spcAft>
                          <a:spcPts val="0"/>
                        </a:spcAft>
                      </a:pPr>
                      <a:r>
                        <a:rPr lang="zh-TW" sz="1050" kern="0" dirty="0">
                          <a:effectLst/>
                          <a:latin typeface="微軟正黑體" panose="020B0604030504040204" pitchFamily="34" charset="-120"/>
                          <a:ea typeface="微軟正黑體" panose="020B0604030504040204" pitchFamily="34" charset="-120"/>
                        </a:rPr>
                        <a:t>第</a:t>
                      </a:r>
                      <a:r>
                        <a:rPr lang="en-US" sz="1050" kern="0" dirty="0">
                          <a:effectLst/>
                          <a:latin typeface="微軟正黑體" panose="020B0604030504040204" pitchFamily="34" charset="-120"/>
                          <a:ea typeface="微軟正黑體" panose="020B0604030504040204" pitchFamily="34" charset="-120"/>
                        </a:rPr>
                        <a:t>4</a:t>
                      </a:r>
                      <a:r>
                        <a:rPr lang="zh-TW" sz="1050" kern="0" dirty="0">
                          <a:effectLst/>
                          <a:latin typeface="微軟正黑體" panose="020B0604030504040204" pitchFamily="34" charset="-120"/>
                          <a:ea typeface="微軟正黑體" panose="020B0604030504040204" pitchFamily="34" charset="-120"/>
                        </a:rPr>
                        <a:t>可設定零點偏移量</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just">
                        <a:lnSpc>
                          <a:spcPts val="2200"/>
                        </a:lnSpc>
                        <a:spcAft>
                          <a:spcPts val="0"/>
                        </a:spcAft>
                      </a:pPr>
                      <a:r>
                        <a:rPr lang="en-US" sz="1050" kern="0" dirty="0">
                          <a:effectLst/>
                          <a:latin typeface="微軟正黑體" panose="020B0604030504040204" pitchFamily="34" charset="-120"/>
                          <a:ea typeface="微軟正黑體" panose="020B0604030504040204" pitchFamily="34" charset="-120"/>
                        </a:rPr>
                        <a:t> </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nchor="ctr"/>
                </a:tc>
                <a:extLst>
                  <a:ext uri="{0D108BD9-81ED-4DB2-BD59-A6C34878D82A}">
                    <a16:rowId xmlns:a16="http://schemas.microsoft.com/office/drawing/2014/main" val="3514032587"/>
                  </a:ext>
                </a:extLst>
              </a:tr>
              <a:tr h="291940">
                <a:tc>
                  <a:txBody>
                    <a:bodyPr/>
                    <a:lstStyle/>
                    <a:p>
                      <a:pPr algn="l">
                        <a:lnSpc>
                          <a:spcPts val="2200"/>
                        </a:lnSpc>
                        <a:spcAft>
                          <a:spcPts val="0"/>
                        </a:spcAft>
                      </a:pPr>
                      <a:r>
                        <a:rPr lang="en-US" sz="1050" kern="0">
                          <a:effectLst/>
                          <a:latin typeface="微軟正黑體" panose="020B0604030504040204" pitchFamily="34" charset="-120"/>
                          <a:ea typeface="微軟正黑體" panose="020B0604030504040204" pitchFamily="34" charset="-120"/>
                        </a:rPr>
                        <a:t>G505</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l">
                        <a:lnSpc>
                          <a:spcPts val="2200"/>
                        </a:lnSpc>
                        <a:spcAft>
                          <a:spcPts val="0"/>
                        </a:spcAft>
                      </a:pPr>
                      <a:r>
                        <a:rPr lang="zh-TW" sz="1050" kern="0" dirty="0">
                          <a:effectLst/>
                          <a:latin typeface="微軟正黑體" panose="020B0604030504040204" pitchFamily="34" charset="-120"/>
                          <a:ea typeface="微軟正黑體" panose="020B0604030504040204" pitchFamily="34" charset="-120"/>
                        </a:rPr>
                        <a:t>第</a:t>
                      </a:r>
                      <a:r>
                        <a:rPr lang="en-US" sz="1050" kern="0" dirty="0">
                          <a:effectLst/>
                          <a:latin typeface="微軟正黑體" panose="020B0604030504040204" pitchFamily="34" charset="-120"/>
                          <a:ea typeface="微軟正黑體" panose="020B0604030504040204" pitchFamily="34" charset="-120"/>
                        </a:rPr>
                        <a:t>5</a:t>
                      </a:r>
                      <a:r>
                        <a:rPr lang="zh-TW" sz="1050" kern="0" dirty="0">
                          <a:effectLst/>
                          <a:latin typeface="微軟正黑體" panose="020B0604030504040204" pitchFamily="34" charset="-120"/>
                          <a:ea typeface="微軟正黑體" panose="020B0604030504040204" pitchFamily="34" charset="-120"/>
                        </a:rPr>
                        <a:t>可設定零點偏移量</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just">
                        <a:lnSpc>
                          <a:spcPts val="2200"/>
                        </a:lnSpc>
                        <a:spcAft>
                          <a:spcPts val="0"/>
                        </a:spcAft>
                      </a:pPr>
                      <a:r>
                        <a:rPr lang="en-US" sz="1050" kern="0">
                          <a:effectLst/>
                          <a:latin typeface="微軟正黑體" panose="020B0604030504040204" pitchFamily="34" charset="-120"/>
                          <a:ea typeface="微軟正黑體" panose="020B0604030504040204" pitchFamily="34" charset="-120"/>
                        </a:rPr>
                        <a:t> </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nchor="ctr"/>
                </a:tc>
                <a:extLst>
                  <a:ext uri="{0D108BD9-81ED-4DB2-BD59-A6C34878D82A}">
                    <a16:rowId xmlns:a16="http://schemas.microsoft.com/office/drawing/2014/main" val="2470548912"/>
                  </a:ext>
                </a:extLst>
              </a:tr>
              <a:tr h="291940">
                <a:tc>
                  <a:txBody>
                    <a:bodyPr/>
                    <a:lstStyle/>
                    <a:p>
                      <a:pPr algn="l">
                        <a:lnSpc>
                          <a:spcPts val="2200"/>
                        </a:lnSpc>
                        <a:spcAft>
                          <a:spcPts val="0"/>
                        </a:spcAft>
                      </a:pPr>
                      <a:r>
                        <a:rPr lang="en-US" sz="1050" kern="0">
                          <a:effectLst/>
                          <a:latin typeface="微軟正黑體" panose="020B0604030504040204" pitchFamily="34" charset="-120"/>
                          <a:ea typeface="微軟正黑體" panose="020B0604030504040204" pitchFamily="34" charset="-120"/>
                        </a:rPr>
                        <a:t>G5_ _</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l">
                        <a:lnSpc>
                          <a:spcPts val="2200"/>
                        </a:lnSpc>
                        <a:spcAft>
                          <a:spcPts val="0"/>
                        </a:spcAft>
                      </a:pPr>
                      <a:r>
                        <a:rPr lang="zh-TW" sz="1050" kern="0" dirty="0">
                          <a:effectLst/>
                          <a:latin typeface="微軟正黑體" panose="020B0604030504040204" pitchFamily="34" charset="-120"/>
                          <a:ea typeface="微軟正黑體" panose="020B0604030504040204" pitchFamily="34" charset="-120"/>
                        </a:rPr>
                        <a:t>第</a:t>
                      </a:r>
                      <a:r>
                        <a:rPr lang="en-US" sz="1050" kern="0" dirty="0">
                          <a:effectLst/>
                          <a:latin typeface="微軟正黑體" panose="020B0604030504040204" pitchFamily="34" charset="-120"/>
                          <a:ea typeface="微軟正黑體" panose="020B0604030504040204" pitchFamily="34" charset="-120"/>
                        </a:rPr>
                        <a:t>_ _</a:t>
                      </a:r>
                      <a:r>
                        <a:rPr lang="zh-TW" sz="1050" kern="0" dirty="0">
                          <a:effectLst/>
                          <a:latin typeface="微軟正黑體" panose="020B0604030504040204" pitchFamily="34" charset="-120"/>
                          <a:ea typeface="微軟正黑體" panose="020B0604030504040204" pitchFamily="34" charset="-120"/>
                        </a:rPr>
                        <a:t>可設定零點偏移量 </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just">
                        <a:lnSpc>
                          <a:spcPts val="2200"/>
                        </a:lnSpc>
                        <a:spcAft>
                          <a:spcPts val="0"/>
                        </a:spcAft>
                      </a:pPr>
                      <a:r>
                        <a:rPr lang="en-US" sz="1050" kern="0">
                          <a:effectLst/>
                          <a:latin typeface="微軟正黑體" panose="020B0604030504040204" pitchFamily="34" charset="-120"/>
                          <a:ea typeface="微軟正黑體" panose="020B0604030504040204" pitchFamily="34" charset="-120"/>
                        </a:rPr>
                        <a:t> </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nchor="ctr"/>
                </a:tc>
                <a:extLst>
                  <a:ext uri="{0D108BD9-81ED-4DB2-BD59-A6C34878D82A}">
                    <a16:rowId xmlns:a16="http://schemas.microsoft.com/office/drawing/2014/main" val="51920447"/>
                  </a:ext>
                </a:extLst>
              </a:tr>
              <a:tr h="291940">
                <a:tc>
                  <a:txBody>
                    <a:bodyPr/>
                    <a:lstStyle/>
                    <a:p>
                      <a:pPr algn="l">
                        <a:lnSpc>
                          <a:spcPts val="2200"/>
                        </a:lnSpc>
                        <a:spcAft>
                          <a:spcPts val="0"/>
                        </a:spcAft>
                      </a:pPr>
                      <a:r>
                        <a:rPr lang="en-US" sz="1050" kern="0">
                          <a:effectLst/>
                          <a:latin typeface="微軟正黑體" panose="020B0604030504040204" pitchFamily="34" charset="-120"/>
                          <a:ea typeface="微軟正黑體" panose="020B0604030504040204" pitchFamily="34" charset="-120"/>
                        </a:rPr>
                        <a:t>G599</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l">
                        <a:lnSpc>
                          <a:spcPts val="2200"/>
                        </a:lnSpc>
                        <a:spcAft>
                          <a:spcPts val="0"/>
                        </a:spcAft>
                      </a:pPr>
                      <a:r>
                        <a:rPr lang="zh-TW" sz="1050" kern="0" dirty="0">
                          <a:effectLst/>
                          <a:latin typeface="微軟正黑體" panose="020B0604030504040204" pitchFamily="34" charset="-120"/>
                          <a:ea typeface="微軟正黑體" panose="020B0604030504040204" pitchFamily="34" charset="-120"/>
                        </a:rPr>
                        <a:t>第</a:t>
                      </a:r>
                      <a:r>
                        <a:rPr lang="en-US" sz="1050" kern="0" dirty="0">
                          <a:effectLst/>
                          <a:latin typeface="微軟正黑體" panose="020B0604030504040204" pitchFamily="34" charset="-120"/>
                          <a:ea typeface="微軟正黑體" panose="020B0604030504040204" pitchFamily="34" charset="-120"/>
                        </a:rPr>
                        <a:t>99</a:t>
                      </a:r>
                      <a:r>
                        <a:rPr lang="zh-TW" sz="1050" kern="0" dirty="0">
                          <a:effectLst/>
                          <a:latin typeface="微軟正黑體" panose="020B0604030504040204" pitchFamily="34" charset="-120"/>
                          <a:ea typeface="微軟正黑體" panose="020B0604030504040204" pitchFamily="34" charset="-120"/>
                        </a:rPr>
                        <a:t>可設定零點偏移量</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tc>
                <a:tc>
                  <a:txBody>
                    <a:bodyPr/>
                    <a:lstStyle/>
                    <a:p>
                      <a:pPr algn="just">
                        <a:lnSpc>
                          <a:spcPts val="2200"/>
                        </a:lnSpc>
                        <a:spcAft>
                          <a:spcPts val="0"/>
                        </a:spcAft>
                      </a:pPr>
                      <a:r>
                        <a:rPr lang="en-US" sz="1050" kern="0" dirty="0">
                          <a:effectLst/>
                          <a:latin typeface="微軟正黑體" panose="020B0604030504040204" pitchFamily="34" charset="-120"/>
                          <a:ea typeface="微軟正黑體" panose="020B0604030504040204" pitchFamily="34" charset="-120"/>
                        </a:rPr>
                        <a:t> </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4653" marR="14653" marT="0" marB="0" anchor="ctr"/>
                </a:tc>
                <a:extLst>
                  <a:ext uri="{0D108BD9-81ED-4DB2-BD59-A6C34878D82A}">
                    <a16:rowId xmlns:a16="http://schemas.microsoft.com/office/drawing/2014/main" val="2877029903"/>
                  </a:ext>
                </a:extLst>
              </a:tr>
            </a:tbl>
          </a:graphicData>
        </a:graphic>
      </p:graphicFrame>
    </p:spTree>
    <p:extLst>
      <p:ext uri="{BB962C8B-B14F-4D97-AF65-F5344CB8AC3E}">
        <p14:creationId xmlns:p14="http://schemas.microsoft.com/office/powerpoint/2010/main" val="41042692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常用程式碼介紹</a:t>
            </a:r>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1414938097"/>
              </p:ext>
            </p:extLst>
          </p:nvPr>
        </p:nvGraphicFramePr>
        <p:xfrm>
          <a:off x="1475656" y="483519"/>
          <a:ext cx="6768753" cy="4499282"/>
        </p:xfrm>
        <a:graphic>
          <a:graphicData uri="http://schemas.openxmlformats.org/drawingml/2006/table">
            <a:tbl>
              <a:tblPr firstRow="1" firstCol="1" bandRow="1"/>
              <a:tblGrid>
                <a:gridCol w="966578">
                  <a:extLst>
                    <a:ext uri="{9D8B030D-6E8A-4147-A177-3AD203B41FA5}">
                      <a16:colId xmlns:a16="http://schemas.microsoft.com/office/drawing/2014/main" val="1887993921"/>
                    </a:ext>
                  </a:extLst>
                </a:gridCol>
                <a:gridCol w="3634515">
                  <a:extLst>
                    <a:ext uri="{9D8B030D-6E8A-4147-A177-3AD203B41FA5}">
                      <a16:colId xmlns:a16="http://schemas.microsoft.com/office/drawing/2014/main" val="778113232"/>
                    </a:ext>
                  </a:extLst>
                </a:gridCol>
                <a:gridCol w="2167660">
                  <a:extLst>
                    <a:ext uri="{9D8B030D-6E8A-4147-A177-3AD203B41FA5}">
                      <a16:colId xmlns:a16="http://schemas.microsoft.com/office/drawing/2014/main" val="1395281145"/>
                    </a:ext>
                  </a:extLst>
                </a:gridCol>
              </a:tblGrid>
              <a:tr h="816841">
                <a:tc>
                  <a:txBody>
                    <a:bodyPr/>
                    <a:lstStyle/>
                    <a:p>
                      <a:pPr algn="l">
                        <a:lnSpc>
                          <a:spcPts val="2200"/>
                        </a:lnSpc>
                        <a:spcAft>
                          <a:spcPts val="0"/>
                        </a:spcAft>
                      </a:pPr>
                      <a:r>
                        <a:rPr lang="en-US"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SUPA</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在輸入</a:t>
                      </a:r>
                      <a:r>
                        <a:rPr lang="en-US"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SUPA</a:t>
                      </a:r>
                      <a:r>
                        <a:rPr lang="zh-TW"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的單節會讓零點偏移</a:t>
                      </a:r>
                      <a:r>
                        <a:rPr lang="en-US"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(G54)</a:t>
                      </a:r>
                      <a:r>
                        <a:rPr lang="zh-TW"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失效</a:t>
                      </a:r>
                      <a:r>
                        <a:rPr lang="zh-TW" altLang="en-US"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並</a:t>
                      </a:r>
                      <a:r>
                        <a:rPr lang="zh-TW"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移動到後方指定的機械座標，通常會和</a:t>
                      </a:r>
                      <a:r>
                        <a:rPr lang="en-US"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D0</a:t>
                      </a:r>
                      <a:r>
                        <a:rPr lang="zh-TW"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存在同一單節在程式結尾做原點復歸用</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G0 SUPA D0 X0. Y0. Z0.</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l">
                        <a:lnSpc>
                          <a:spcPts val="2200"/>
                        </a:lnSpc>
                        <a:spcAft>
                          <a:spcPts val="0"/>
                        </a:spcAft>
                      </a:pPr>
                      <a:r>
                        <a:rPr lang="zh-TW"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三軸原點復歸，</a:t>
                      </a:r>
                      <a:r>
                        <a:rPr lang="en-US"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D0</a:t>
                      </a:r>
                      <a:r>
                        <a:rPr lang="zh-TW"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為取消刀長及刀半徑補正</a:t>
                      </a:r>
                      <a:r>
                        <a:rPr lang="zh-TW" altLang="en-US"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847208"/>
                  </a:ext>
                </a:extLst>
              </a:tr>
              <a:tr h="272280">
                <a:tc>
                  <a:txBody>
                    <a:bodyPr/>
                    <a:lstStyle/>
                    <a:p>
                      <a:pPr algn="l">
                        <a:lnSpc>
                          <a:spcPts val="2200"/>
                        </a:lnSpc>
                        <a:spcAft>
                          <a:spcPts val="0"/>
                        </a:spcAft>
                      </a:pPr>
                      <a:r>
                        <a:rPr lang="en-US" sz="1050" kern="100">
                          <a:effectLst/>
                          <a:latin typeface="微軟正黑體" panose="020B0604030504040204" pitchFamily="34" charset="-120"/>
                          <a:ea typeface="微軟正黑體" panose="020B0604030504040204" pitchFamily="34" charset="-120"/>
                          <a:cs typeface="Times New Roman" panose="02020603050405020304" pitchFamily="18" charset="0"/>
                        </a:rPr>
                        <a:t>G70</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rPr>
                        <a:t>輸出系統英制（長度）</a:t>
                      </a: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405153"/>
                  </a:ext>
                </a:extLst>
              </a:tr>
              <a:tr h="272280">
                <a:tc>
                  <a:txBody>
                    <a:bodyPr/>
                    <a:lstStyle/>
                    <a:p>
                      <a:pPr algn="l">
                        <a:lnSpc>
                          <a:spcPts val="2200"/>
                        </a:lnSpc>
                        <a:spcAft>
                          <a:spcPts val="0"/>
                        </a:spcAft>
                      </a:pPr>
                      <a:r>
                        <a:rPr 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G71</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rPr>
                        <a:t>輸入系統公制</a:t>
                      </a:r>
                      <a:r>
                        <a:rPr lang="en-US" sz="1050" kern="100">
                          <a:effectLst/>
                          <a:latin typeface="微軟正黑體" panose="020B0604030504040204" pitchFamily="34" charset="-120"/>
                          <a:ea typeface="微軟正黑體" panose="020B0604030504040204" pitchFamily="34" charset="-120"/>
                          <a:cs typeface="Times New Roman" panose="02020603050405020304" pitchFamily="18" charset="0"/>
                        </a:rPr>
                        <a:t> mm</a:t>
                      </a:r>
                      <a:r>
                        <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rPr>
                        <a:t>（長度）</a:t>
                      </a: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241658"/>
                  </a:ext>
                </a:extLst>
              </a:tr>
              <a:tr h="272280">
                <a:tc>
                  <a:txBody>
                    <a:bodyPr/>
                    <a:lstStyle/>
                    <a:p>
                      <a:pPr algn="l">
                        <a:lnSpc>
                          <a:spcPts val="2200"/>
                        </a:lnSpc>
                        <a:spcAft>
                          <a:spcPts val="0"/>
                        </a:spcAft>
                      </a:pPr>
                      <a:r>
                        <a:rPr 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G700</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輸入系統英制，</a:t>
                      </a:r>
                      <a:r>
                        <a:rPr 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inch/min</a:t>
                      </a:r>
                      <a:r>
                        <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（長度</a:t>
                      </a:r>
                      <a:r>
                        <a:rPr 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速率</a:t>
                      </a:r>
                      <a:r>
                        <a:rPr 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系統變數）</a:t>
                      </a: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257457"/>
                  </a:ext>
                </a:extLst>
              </a:tr>
              <a:tr h="308282">
                <a:tc>
                  <a:txBody>
                    <a:bodyPr/>
                    <a:lstStyle/>
                    <a:p>
                      <a:pPr algn="l">
                        <a:lnSpc>
                          <a:spcPts val="2200"/>
                        </a:lnSpc>
                        <a:spcAft>
                          <a:spcPts val="0"/>
                        </a:spcAft>
                      </a:pPr>
                      <a:r>
                        <a:rPr 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G710</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輸入系統公制</a:t>
                      </a:r>
                      <a:r>
                        <a:rPr 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 mm</a:t>
                      </a:r>
                      <a:r>
                        <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mm/min</a:t>
                      </a:r>
                      <a:r>
                        <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（長度</a:t>
                      </a:r>
                      <a:r>
                        <a:rPr 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 + </a:t>
                      </a:r>
                      <a:r>
                        <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速率</a:t>
                      </a:r>
                      <a:r>
                        <a:rPr 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 + </a:t>
                      </a:r>
                      <a:r>
                        <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系統變數）</a:t>
                      </a: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398159"/>
                  </a:ext>
                </a:extLst>
              </a:tr>
              <a:tr h="272280">
                <a:tc>
                  <a:txBody>
                    <a:bodyPr/>
                    <a:lstStyle/>
                    <a:p>
                      <a:pPr algn="l">
                        <a:lnSpc>
                          <a:spcPts val="2200"/>
                        </a:lnSpc>
                        <a:spcAft>
                          <a:spcPts val="0"/>
                        </a:spcAft>
                      </a:pPr>
                      <a:r>
                        <a:rPr lang="en-US"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G90</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絕對尺寸</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 </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824262"/>
                  </a:ext>
                </a:extLst>
              </a:tr>
              <a:tr h="272280">
                <a:tc>
                  <a:txBody>
                    <a:bodyPr/>
                    <a:lstStyle/>
                    <a:p>
                      <a:pPr algn="l">
                        <a:lnSpc>
                          <a:spcPts val="2200"/>
                        </a:lnSpc>
                        <a:spcAft>
                          <a:spcPts val="0"/>
                        </a:spcAft>
                      </a:pPr>
                      <a:r>
                        <a:rPr lang="en-US"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G91</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增量尺寸</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 </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2351997"/>
                  </a:ext>
                </a:extLst>
              </a:tr>
              <a:tr h="272280">
                <a:tc>
                  <a:txBody>
                    <a:bodyPr/>
                    <a:lstStyle/>
                    <a:p>
                      <a:pPr algn="l">
                        <a:lnSpc>
                          <a:spcPts val="2200"/>
                        </a:lnSpc>
                        <a:spcAft>
                          <a:spcPts val="0"/>
                        </a:spcAft>
                      </a:pPr>
                      <a:r>
                        <a:rPr lang="en-US"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G94</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以</a:t>
                      </a:r>
                      <a:r>
                        <a:rPr lang="en-US"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 mm/min</a:t>
                      </a:r>
                      <a:r>
                        <a:rPr lang="zh-TW"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a:t>
                      </a:r>
                      <a:r>
                        <a:rPr lang="en-US"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inch/min </a:t>
                      </a:r>
                      <a:r>
                        <a:rPr lang="zh-TW"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為單位的線性進給率</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每分鐘進給率</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910771"/>
                  </a:ext>
                </a:extLst>
              </a:tr>
              <a:tr h="272280">
                <a:tc>
                  <a:txBody>
                    <a:bodyPr/>
                    <a:lstStyle/>
                    <a:p>
                      <a:pPr algn="l">
                        <a:lnSpc>
                          <a:spcPts val="2200"/>
                        </a:lnSpc>
                        <a:spcAft>
                          <a:spcPts val="0"/>
                        </a:spcAft>
                      </a:pPr>
                      <a:r>
                        <a:rPr lang="en-US"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G95</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以</a:t>
                      </a:r>
                      <a:r>
                        <a:rPr lang="en-US"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 mm/rev</a:t>
                      </a:r>
                      <a:r>
                        <a:rPr lang="zh-TW"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a:t>
                      </a:r>
                      <a:r>
                        <a:rPr lang="en-US"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inch/rev </a:t>
                      </a:r>
                      <a:r>
                        <a:rPr lang="zh-TW"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表示之旋轉進給率</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每轉進給率</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571238"/>
                  </a:ext>
                </a:extLst>
              </a:tr>
              <a:tr h="272280">
                <a:tc>
                  <a:txBody>
                    <a:bodyPr/>
                    <a:lstStyle/>
                    <a:p>
                      <a:pPr algn="l">
                        <a:lnSpc>
                          <a:spcPts val="2200"/>
                        </a:lnSpc>
                        <a:spcAft>
                          <a:spcPts val="0"/>
                        </a:spcAft>
                      </a:pPr>
                      <a:r>
                        <a:rPr lang="en-US"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G96</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旋轉進給率（供</a:t>
                      </a:r>
                      <a:r>
                        <a:rPr lang="en-US"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 G95 </a:t>
                      </a:r>
                      <a:r>
                        <a:rPr lang="zh-TW"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使用）及恆定切削率</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 </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335358"/>
                  </a:ext>
                </a:extLst>
              </a:tr>
              <a:tr h="272280">
                <a:tc>
                  <a:txBody>
                    <a:bodyPr/>
                    <a:lstStyle/>
                    <a:p>
                      <a:pPr algn="l">
                        <a:lnSpc>
                          <a:spcPts val="2200"/>
                        </a:lnSpc>
                        <a:spcAft>
                          <a:spcPts val="0"/>
                        </a:spcAft>
                      </a:pPr>
                      <a:r>
                        <a:rPr lang="en-US"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G97</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旋轉進給率及恆定主軸速度（恆定切削率關閉）</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 </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462191"/>
                  </a:ext>
                </a:extLst>
              </a:tr>
              <a:tr h="272280">
                <a:tc>
                  <a:txBody>
                    <a:bodyPr/>
                    <a:lstStyle/>
                    <a:p>
                      <a:pPr algn="l">
                        <a:lnSpc>
                          <a:spcPts val="2200"/>
                        </a:lnSpc>
                        <a:spcAft>
                          <a:spcPts val="0"/>
                        </a:spcAft>
                      </a:pPr>
                      <a:r>
                        <a:rPr lang="en-US"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G290</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啟用</a:t>
                      </a:r>
                      <a:r>
                        <a:rPr lang="en-US"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 SINUMERIK </a:t>
                      </a:r>
                      <a:r>
                        <a:rPr lang="zh-TW"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語言模式</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系統以西門子本身語法讀取</a:t>
                      </a:r>
                      <a:r>
                        <a:rPr lang="zh-TW" altLang="en-US" sz="1050" kern="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程式</a:t>
                      </a:r>
                      <a:endParaRPr lang="zh-TW" sz="105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054213"/>
                  </a:ext>
                </a:extLst>
              </a:tr>
              <a:tr h="544561">
                <a:tc>
                  <a:txBody>
                    <a:bodyPr/>
                    <a:lstStyle/>
                    <a:p>
                      <a:pPr algn="l">
                        <a:lnSpc>
                          <a:spcPts val="2200"/>
                        </a:lnSpc>
                        <a:spcAft>
                          <a:spcPts val="0"/>
                        </a:spcAft>
                      </a:pPr>
                      <a:r>
                        <a:rPr lang="en-US"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G291</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啟用</a:t>
                      </a:r>
                      <a:r>
                        <a:rPr lang="en-US"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 ISO </a:t>
                      </a:r>
                      <a:r>
                        <a:rPr lang="zh-TW"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語言模式</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切換至讀取</a:t>
                      </a:r>
                      <a:r>
                        <a:rPr lang="en-US"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ISO</a:t>
                      </a:r>
                      <a:r>
                        <a:rPr lang="zh-TW"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語言模式，但僅支援部分功能</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280573"/>
                  </a:ext>
                </a:extLst>
              </a:tr>
            </a:tbl>
          </a:graphicData>
        </a:graphic>
      </p:graphicFrame>
    </p:spTree>
    <p:extLst>
      <p:ext uri="{BB962C8B-B14F-4D97-AF65-F5344CB8AC3E}">
        <p14:creationId xmlns:p14="http://schemas.microsoft.com/office/powerpoint/2010/main" val="24985693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常用程式碼介紹</a:t>
            </a:r>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2116738641"/>
              </p:ext>
            </p:extLst>
          </p:nvPr>
        </p:nvGraphicFramePr>
        <p:xfrm>
          <a:off x="1263060" y="555527"/>
          <a:ext cx="7557413" cy="4139193"/>
        </p:xfrm>
        <a:graphic>
          <a:graphicData uri="http://schemas.openxmlformats.org/drawingml/2006/table">
            <a:tbl>
              <a:tblPr firstRow="1" firstCol="1" bandRow="1"/>
              <a:tblGrid>
                <a:gridCol w="1508740">
                  <a:extLst>
                    <a:ext uri="{9D8B030D-6E8A-4147-A177-3AD203B41FA5}">
                      <a16:colId xmlns:a16="http://schemas.microsoft.com/office/drawing/2014/main" val="1887993921"/>
                    </a:ext>
                  </a:extLst>
                </a:gridCol>
                <a:gridCol w="3628448">
                  <a:extLst>
                    <a:ext uri="{9D8B030D-6E8A-4147-A177-3AD203B41FA5}">
                      <a16:colId xmlns:a16="http://schemas.microsoft.com/office/drawing/2014/main" val="778113232"/>
                    </a:ext>
                  </a:extLst>
                </a:gridCol>
                <a:gridCol w="2420225">
                  <a:extLst>
                    <a:ext uri="{9D8B030D-6E8A-4147-A177-3AD203B41FA5}">
                      <a16:colId xmlns:a16="http://schemas.microsoft.com/office/drawing/2014/main" val="1395281145"/>
                    </a:ext>
                  </a:extLst>
                </a:gridCol>
              </a:tblGrid>
              <a:tr h="784993">
                <a:tc>
                  <a:txBody>
                    <a:bodyPr/>
                    <a:lstStyle/>
                    <a:p>
                      <a:pPr algn="l">
                        <a:lnSpc>
                          <a:spcPts val="2200"/>
                        </a:lnSpc>
                        <a:spcAft>
                          <a:spcPts val="0"/>
                        </a:spcAft>
                      </a:pPr>
                      <a:r>
                        <a:rPr lang="en-US" altLang="zh-TW" sz="105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TRAFOOF</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altLang="en-US" sz="1050" kern="0" dirty="0">
                          <a:solidFill>
                            <a:srgbClr val="000000"/>
                          </a:solidFill>
                          <a:effectLst/>
                          <a:latin typeface="微軟正黑體" panose="020B0604030504040204" pitchFamily="34" charset="-120"/>
                          <a:ea typeface="微軟正黑體" panose="020B0604030504040204" pitchFamily="34" charset="-120"/>
                          <a:cs typeface="新細明體" panose="02020500000000000000" pitchFamily="18" charset="-120"/>
                        </a:rPr>
                        <a:t>取消刀尖跟隨功能</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847208"/>
                  </a:ext>
                </a:extLst>
              </a:tr>
              <a:tr h="260077">
                <a:tc>
                  <a:txBody>
                    <a:bodyPr/>
                    <a:lstStyle/>
                    <a:p>
                      <a:pPr algn="l">
                        <a:lnSpc>
                          <a:spcPts val="2200"/>
                        </a:lnSpc>
                        <a:spcAft>
                          <a:spcPts val="0"/>
                        </a:spcAft>
                      </a:pPr>
                      <a:r>
                        <a:rPr lang="en-US"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TRAORI</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alt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開啟刀尖跟隨功能</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405153"/>
                  </a:ext>
                </a:extLst>
              </a:tr>
              <a:tr h="260077">
                <a:tc>
                  <a:txBody>
                    <a:bodyPr/>
                    <a:lstStyle/>
                    <a:p>
                      <a:pPr algn="l">
                        <a:lnSpc>
                          <a:spcPts val="2200"/>
                        </a:lnSpc>
                        <a:spcAft>
                          <a:spcPts val="0"/>
                        </a:spcAft>
                      </a:pPr>
                      <a:r>
                        <a:rPr lang="en-US"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D1</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alt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載入該刀具第一刀刃半徑及刀長資料</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241658"/>
                  </a:ext>
                </a:extLst>
              </a:tr>
              <a:tr h="260077">
                <a:tc>
                  <a:txBody>
                    <a:bodyPr/>
                    <a:lstStyle/>
                    <a:p>
                      <a:pPr algn="l">
                        <a:lnSpc>
                          <a:spcPts val="2200"/>
                        </a:lnSpc>
                        <a:spcAft>
                          <a:spcPts val="0"/>
                        </a:spcAft>
                      </a:pPr>
                      <a:r>
                        <a:rPr lang="en-US"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D2</a:t>
                      </a: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2200"/>
                        </a:lnSpc>
                        <a:spcBef>
                          <a:spcPts val="0"/>
                        </a:spcBef>
                        <a:spcAft>
                          <a:spcPts val="0"/>
                        </a:spcAft>
                        <a:buClrTx/>
                        <a:buSzTx/>
                        <a:buFontTx/>
                        <a:buNone/>
                        <a:tabLst/>
                        <a:defRPr/>
                      </a:pPr>
                      <a:r>
                        <a:rPr lang="zh-TW" alt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載入該刀具第二刀刃半徑及刀長資料</a:t>
                      </a:r>
                      <a:endParaRPr lang="zh-TW"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257457"/>
                  </a:ext>
                </a:extLst>
              </a:tr>
              <a:tr h="280800">
                <a:tc>
                  <a:txBody>
                    <a:bodyPr/>
                    <a:lstStyle/>
                    <a:p>
                      <a:pPr algn="l">
                        <a:lnSpc>
                          <a:spcPts val="2200"/>
                        </a:lnSpc>
                        <a:spcAft>
                          <a:spcPts val="0"/>
                        </a:spcAft>
                      </a:pPr>
                      <a:r>
                        <a:rPr lang="en-US"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D3</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2200"/>
                        </a:lnSpc>
                        <a:spcBef>
                          <a:spcPts val="0"/>
                        </a:spcBef>
                        <a:spcAft>
                          <a:spcPts val="0"/>
                        </a:spcAft>
                        <a:buClrTx/>
                        <a:buSzTx/>
                        <a:buFontTx/>
                        <a:buNone/>
                        <a:tabLst/>
                        <a:defRPr/>
                      </a:pPr>
                      <a:r>
                        <a:rPr lang="zh-TW" alt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載入該刀具第三刀刃半徑及刀長資料</a:t>
                      </a:r>
                      <a:endParaRPr lang="zh-TW"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398159"/>
                  </a:ext>
                </a:extLst>
              </a:tr>
              <a:tr h="260077">
                <a:tc>
                  <a:txBody>
                    <a:bodyPr/>
                    <a:lstStyle/>
                    <a:p>
                      <a:pPr algn="l">
                        <a:lnSpc>
                          <a:spcPts val="2200"/>
                        </a:lnSpc>
                        <a:spcAft>
                          <a:spcPts val="0"/>
                        </a:spcAft>
                      </a:pPr>
                      <a:r>
                        <a:rPr lang="en-US"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D</a:t>
                      </a:r>
                      <a:r>
                        <a:rPr lang="en-US" altLang="zh-TW" sz="1050" u="sng" kern="100" dirty="0">
                          <a:effectLst/>
                          <a:latin typeface="微軟正黑體" panose="020B0604030504040204" pitchFamily="34" charset="-120"/>
                          <a:ea typeface="微軟正黑體" panose="020B0604030504040204" pitchFamily="34" charset="-120"/>
                          <a:cs typeface="Times New Roman" panose="02020603050405020304" pitchFamily="18" charset="0"/>
                        </a:rPr>
                        <a:t>(n)</a:t>
                      </a:r>
                      <a:endParaRPr lang="zh-TW" sz="1050" u="sng"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2200"/>
                        </a:lnSpc>
                        <a:spcBef>
                          <a:spcPts val="0"/>
                        </a:spcBef>
                        <a:spcAft>
                          <a:spcPts val="0"/>
                        </a:spcAft>
                        <a:buClrTx/>
                        <a:buSzTx/>
                        <a:buFontTx/>
                        <a:buNone/>
                        <a:tabLst/>
                        <a:defRPr/>
                      </a:pPr>
                      <a:r>
                        <a:rPr lang="zh-TW" alt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載入該刀具第</a:t>
                      </a:r>
                      <a:r>
                        <a:rPr lang="en-US"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(n)</a:t>
                      </a:r>
                      <a:r>
                        <a:rPr lang="zh-TW" alt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刀刃半徑及刀長資料</a:t>
                      </a:r>
                      <a:endParaRPr lang="zh-TW"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alt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一支刀具最多可設定</a:t>
                      </a:r>
                      <a:r>
                        <a:rPr lang="en-US"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刀刃資料，非特殊情況下一把刀具一把刀刃資料即可，此程式可單獨存在於一單節，讀取時立即載入刀具資料</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824262"/>
                  </a:ext>
                </a:extLst>
              </a:tr>
              <a:tr h="260077">
                <a:tc>
                  <a:txBody>
                    <a:bodyPr/>
                    <a:lstStyle/>
                    <a:p>
                      <a:pPr algn="l">
                        <a:lnSpc>
                          <a:spcPts val="2200"/>
                        </a:lnSpc>
                        <a:spcAft>
                          <a:spcPts val="0"/>
                        </a:spcAft>
                      </a:pPr>
                      <a:r>
                        <a:rPr lang="en-US"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T=“</a:t>
                      </a:r>
                      <a:r>
                        <a:rPr lang="en-US" altLang="zh-TW" sz="1050" u="sng"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050" u="sng" kern="100" dirty="0">
                          <a:effectLst/>
                          <a:latin typeface="微軟正黑體" panose="020B0604030504040204" pitchFamily="34" charset="-120"/>
                          <a:ea typeface="微軟正黑體" panose="020B0604030504040204" pitchFamily="34" charset="-120"/>
                          <a:cs typeface="Times New Roman" panose="02020603050405020304" pitchFamily="18" charset="0"/>
                        </a:rPr>
                        <a:t>刀具名稱</a:t>
                      </a:r>
                      <a:r>
                        <a:rPr lang="en-US" altLang="zh-TW" sz="1050" u="sng"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M6</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alt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將主軸刀切換至指定的刀具名稱</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alt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當刀具名稱為單純的數字時，為使用方便也可輸入</a:t>
                      </a:r>
                      <a:r>
                        <a:rPr lang="en-US"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T1M6</a:t>
                      </a:r>
                      <a:r>
                        <a:rPr lang="zh-TW" alt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也可替換刀具</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2351997"/>
                  </a:ext>
                </a:extLst>
              </a:tr>
              <a:tr h="260077">
                <a:tc>
                  <a:txBody>
                    <a:bodyPr/>
                    <a:lstStyle/>
                    <a:p>
                      <a:pPr algn="l">
                        <a:lnSpc>
                          <a:spcPts val="2200"/>
                        </a:lnSpc>
                        <a:spcAft>
                          <a:spcPts val="0"/>
                        </a:spcAft>
                      </a:pPr>
                      <a:r>
                        <a:rPr lang="en-US"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CYCLE800(</a:t>
                      </a:r>
                      <a:r>
                        <a:rPr lang="zh-TW" alt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alt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取消旋轉座標系</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910771"/>
                  </a:ext>
                </a:extLst>
              </a:tr>
              <a:tr h="260077">
                <a:tc>
                  <a:txBody>
                    <a:bodyPr/>
                    <a:lstStyle/>
                    <a:p>
                      <a:pPr algn="l">
                        <a:lnSpc>
                          <a:spcPts val="2200"/>
                        </a:lnSpc>
                        <a:spcAft>
                          <a:spcPts val="0"/>
                        </a:spcAft>
                      </a:pPr>
                      <a:r>
                        <a:rPr lang="en-US"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MCALL</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alt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將前述單節使用之循環結束</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zh-TW" alt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同</a:t>
                      </a:r>
                      <a:r>
                        <a:rPr lang="en-US"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G81</a:t>
                      </a:r>
                      <a:r>
                        <a:rPr lang="zh-TW" alt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後需要</a:t>
                      </a:r>
                      <a:r>
                        <a:rPr lang="en-US" alt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G80</a:t>
                      </a:r>
                      <a:r>
                        <a:rPr lang="zh-TW" altLang="en-US" sz="1050" kern="100" dirty="0">
                          <a:effectLst/>
                          <a:latin typeface="微軟正黑體" panose="020B0604030504040204" pitchFamily="34" charset="-120"/>
                          <a:ea typeface="微軟正黑體" panose="020B0604030504040204" pitchFamily="34" charset="-120"/>
                          <a:cs typeface="Times New Roman" panose="02020603050405020304" pitchFamily="18" charset="0"/>
                        </a:rPr>
                        <a:t>來結束循環</a:t>
                      </a:r>
                      <a:endParaRPr lang="zh-TW" sz="105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3499" marR="13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571238"/>
                  </a:ext>
                </a:extLst>
              </a:tr>
            </a:tbl>
          </a:graphicData>
        </a:graphic>
      </p:graphicFrame>
    </p:spTree>
    <p:extLst>
      <p:ext uri="{BB962C8B-B14F-4D97-AF65-F5344CB8AC3E}">
        <p14:creationId xmlns:p14="http://schemas.microsoft.com/office/powerpoint/2010/main" val="33307272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循環呼叫介紹</a:t>
            </a:r>
            <a:endParaRPr lang="en-US" altLang="zh-TW" dirty="0"/>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843558"/>
            <a:ext cx="5118498" cy="3816424"/>
          </a:xfrm>
          <a:prstGeom prst="rect">
            <a:avLst/>
          </a:prstGeom>
        </p:spPr>
      </p:pic>
      <p:sp>
        <p:nvSpPr>
          <p:cNvPr id="6" name="矩形 5"/>
          <p:cNvSpPr/>
          <p:nvPr/>
        </p:nvSpPr>
        <p:spPr>
          <a:xfrm>
            <a:off x="5004048" y="1059582"/>
            <a:ext cx="720080" cy="33123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5868144" y="915566"/>
            <a:ext cx="3096344" cy="1338828"/>
          </a:xfrm>
          <a:prstGeom prst="rect">
            <a:avLst/>
          </a:prstGeom>
          <a:noFill/>
          <a:ln w="12700">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在西門子系統編輯程式的畫面可利用下方的功能來呼叫循環。</a:t>
            </a:r>
            <a:endParaRPr lang="en-US" altLang="zh-TW" dirty="0">
              <a:latin typeface="微軟正黑體" panose="020B0604030504040204" pitchFamily="34" charset="-120"/>
              <a:ea typeface="微軟正黑體" panose="020B0604030504040204" pitchFamily="34" charset="-120"/>
            </a:endParaRPr>
          </a:p>
        </p:txBody>
      </p:sp>
      <p:sp>
        <p:nvSpPr>
          <p:cNvPr id="8" name="矩形 7"/>
          <p:cNvSpPr/>
          <p:nvPr/>
        </p:nvSpPr>
        <p:spPr>
          <a:xfrm>
            <a:off x="1164764" y="4359012"/>
            <a:ext cx="3839284" cy="3009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234140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15566"/>
            <a:ext cx="5031609" cy="3795886"/>
          </a:xfrm>
          <a:prstGeom prst="rect">
            <a:avLst/>
          </a:prstGeom>
        </p:spPr>
      </p:pic>
      <p:sp>
        <p:nvSpPr>
          <p:cNvPr id="4" name="標題 3"/>
          <p:cNvSpPr>
            <a:spLocks noGrp="1"/>
          </p:cNvSpPr>
          <p:nvPr>
            <p:ph type="title"/>
          </p:nvPr>
        </p:nvSpPr>
        <p:spPr/>
        <p:txBody>
          <a:bodyPr/>
          <a:lstStyle/>
          <a:p>
            <a:r>
              <a:rPr lang="zh-TW" altLang="en-US" dirty="0"/>
              <a:t>循環呼叫介紹</a:t>
            </a:r>
            <a:endParaRPr lang="en-US" altLang="zh-TW" dirty="0"/>
          </a:p>
        </p:txBody>
      </p:sp>
      <p:sp>
        <p:nvSpPr>
          <p:cNvPr id="6" name="矩形 5"/>
          <p:cNvSpPr/>
          <p:nvPr/>
        </p:nvSpPr>
        <p:spPr>
          <a:xfrm>
            <a:off x="3131840" y="1157325"/>
            <a:ext cx="1800200" cy="3214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5652120" y="915566"/>
            <a:ext cx="3312368" cy="1754326"/>
          </a:xfrm>
          <a:prstGeom prst="rect">
            <a:avLst/>
          </a:prstGeom>
          <a:noFill/>
          <a:ln w="12700">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呼叫循環後可以利用循環內的參數定義欲加工之尺寸及參數，如安全高度、深度、轉速、進給等等。</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803898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循環呼叫介紹</a:t>
            </a:r>
            <a:endParaRPr lang="en-US" altLang="zh-TW" dirty="0"/>
          </a:p>
        </p:txBody>
      </p:sp>
      <p:sp>
        <p:nvSpPr>
          <p:cNvPr id="6" name="矩形 5"/>
          <p:cNvSpPr/>
          <p:nvPr/>
        </p:nvSpPr>
        <p:spPr>
          <a:xfrm>
            <a:off x="3131840" y="1157325"/>
            <a:ext cx="1800200" cy="3214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5652120" y="915566"/>
            <a:ext cx="3384376" cy="2169825"/>
          </a:xfrm>
          <a:prstGeom prst="rect">
            <a:avLst/>
          </a:prstGeom>
          <a:noFill/>
          <a:ln w="12700">
            <a:solidFill>
              <a:schemeClr val="tx1"/>
            </a:solidFill>
          </a:ln>
        </p:spPr>
        <p:txBody>
          <a:bodyPr wrap="square" rtlCol="0">
            <a:spAutoFit/>
          </a:bodyPr>
          <a:lstStyle/>
          <a:p>
            <a:pPr>
              <a:lnSpc>
                <a:spcPct val="150000"/>
              </a:lnSpc>
            </a:pPr>
            <a:r>
              <a:rPr lang="zh-TW" altLang="en-US" dirty="0">
                <a:latin typeface="微軟正黑體" panose="020B0604030504040204" pitchFamily="34" charset="-120"/>
                <a:ea typeface="微軟正黑體" panose="020B0604030504040204" pitchFamily="34" charset="-120"/>
              </a:rPr>
              <a:t>在編輯循環參數的同時不知道代號代表的意義左方也會出現圖示告知每個參數設定的位置，停留在欄位內也會出現該欄位之中文說明輔助使用者編輯循環。</a:t>
            </a:r>
            <a:endParaRPr lang="en-US" altLang="zh-TW" dirty="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880358"/>
            <a:ext cx="4954157" cy="3701597"/>
          </a:xfrm>
          <a:prstGeom prst="rect">
            <a:avLst/>
          </a:prstGeom>
        </p:spPr>
      </p:pic>
    </p:spTree>
    <p:extLst>
      <p:ext uri="{BB962C8B-B14F-4D97-AF65-F5344CB8AC3E}">
        <p14:creationId xmlns:p14="http://schemas.microsoft.com/office/powerpoint/2010/main" val="34967737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簡易程式範例</a:t>
            </a:r>
            <a:endParaRPr lang="en-US" altLang="zh-TW" dirty="0"/>
          </a:p>
        </p:txBody>
      </p:sp>
      <p:pic>
        <p:nvPicPr>
          <p:cNvPr id="2" name="圖片 1"/>
          <p:cNvPicPr>
            <a:picLocks noChangeAspect="1"/>
          </p:cNvPicPr>
          <p:nvPr/>
        </p:nvPicPr>
        <p:blipFill>
          <a:blip r:embed="rId2"/>
          <a:stretch>
            <a:fillRect/>
          </a:stretch>
        </p:blipFill>
        <p:spPr>
          <a:xfrm>
            <a:off x="415180" y="971550"/>
            <a:ext cx="2309240" cy="1672208"/>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971550"/>
            <a:ext cx="6403836" cy="3600400"/>
          </a:xfrm>
          <a:prstGeom prst="rect">
            <a:avLst/>
          </a:prstGeom>
        </p:spPr>
      </p:pic>
      <p:sp>
        <p:nvSpPr>
          <p:cNvPr id="6" name="文字方塊 5"/>
          <p:cNvSpPr txBox="1"/>
          <p:nvPr/>
        </p:nvSpPr>
        <p:spPr>
          <a:xfrm>
            <a:off x="395536" y="2643759"/>
            <a:ext cx="2140596" cy="1384995"/>
          </a:xfrm>
          <a:prstGeom prst="rect">
            <a:avLst/>
          </a:prstGeom>
          <a:noFill/>
          <a:ln w="12700">
            <a:solidFill>
              <a:schemeClr val="tx1"/>
            </a:solidFill>
          </a:ln>
        </p:spPr>
        <p:txBody>
          <a:bodyPr wrap="square" rtlCol="0">
            <a:spAutoFit/>
          </a:bodyPr>
          <a:lstStyle/>
          <a:p>
            <a:pPr>
              <a:lnSpc>
                <a:spcPct val="150000"/>
              </a:lnSpc>
            </a:pPr>
            <a:r>
              <a:rPr lang="zh-TW" altLang="en-US" sz="1400" dirty="0">
                <a:latin typeface="微軟正黑體" panose="020B0604030504040204" pitchFamily="34" charset="-120"/>
                <a:ea typeface="微軟正黑體" panose="020B0604030504040204" pitchFamily="34" charset="-120"/>
              </a:rPr>
              <a:t>工件資訊：</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胚料</a:t>
            </a:r>
            <a:r>
              <a:rPr lang="en-US" altLang="zh-TW" sz="1400" dirty="0">
                <a:latin typeface="微軟正黑體" panose="020B0604030504040204" pitchFamily="34" charset="-120"/>
                <a:ea typeface="微軟正黑體" panose="020B0604030504040204" pitchFamily="34" charset="-120"/>
              </a:rPr>
              <a:t>27mmx27mm</a:t>
            </a:r>
            <a:r>
              <a:rPr lang="zh-TW" altLang="en-US" sz="1400" dirty="0">
                <a:latin typeface="微軟正黑體" panose="020B0604030504040204" pitchFamily="34" charset="-120"/>
                <a:ea typeface="微軟正黑體" panose="020B0604030504040204" pitchFamily="34" charset="-120"/>
              </a:rPr>
              <a:t>矩形</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輪廓</a:t>
            </a:r>
            <a:r>
              <a:rPr lang="en-US" altLang="zh-TW" sz="1400" dirty="0">
                <a:latin typeface="微軟正黑體" panose="020B0604030504040204" pitchFamily="34" charset="-120"/>
                <a:ea typeface="微軟正黑體" panose="020B0604030504040204" pitchFamily="34" charset="-120"/>
              </a:rPr>
              <a:t>25mmx25mm</a:t>
            </a:r>
            <a:r>
              <a:rPr lang="zh-TW" altLang="en-US" sz="1400" dirty="0">
                <a:latin typeface="微軟正黑體" panose="020B0604030504040204" pitchFamily="34" charset="-120"/>
                <a:ea typeface="微軟正黑體" panose="020B0604030504040204" pitchFamily="34" charset="-120"/>
              </a:rPr>
              <a:t>矩形四角</a:t>
            </a:r>
            <a:r>
              <a:rPr lang="en-US" altLang="zh-TW" sz="1400" dirty="0">
                <a:latin typeface="微軟正黑體" panose="020B0604030504040204" pitchFamily="34" charset="-120"/>
                <a:ea typeface="微軟正黑體" panose="020B0604030504040204" pitchFamily="34" charset="-120"/>
              </a:rPr>
              <a:t>R2</a:t>
            </a:r>
            <a:r>
              <a:rPr lang="zh-TW" altLang="en-US" sz="1400" dirty="0">
                <a:latin typeface="微軟正黑體" panose="020B0604030504040204" pitchFamily="34" charset="-120"/>
                <a:ea typeface="微軟正黑體" panose="020B0604030504040204" pitchFamily="34" charset="-120"/>
              </a:rPr>
              <a:t>圓角，深度</a:t>
            </a:r>
            <a:r>
              <a:rPr lang="en-US" altLang="zh-TW" sz="1400" dirty="0">
                <a:latin typeface="微軟正黑體" panose="020B0604030504040204" pitchFamily="34" charset="-120"/>
                <a:ea typeface="微軟正黑體" panose="020B0604030504040204" pitchFamily="34" charset="-120"/>
              </a:rPr>
              <a:t>2mm</a:t>
            </a:r>
          </a:p>
        </p:txBody>
      </p:sp>
    </p:spTree>
    <p:extLst>
      <p:ext uri="{BB962C8B-B14F-4D97-AF65-F5344CB8AC3E}">
        <p14:creationId xmlns:p14="http://schemas.microsoft.com/office/powerpoint/2010/main" val="3115495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字方塊 36"/>
          <p:cNvSpPr txBox="1"/>
          <p:nvPr/>
        </p:nvSpPr>
        <p:spPr>
          <a:xfrm>
            <a:off x="3595736" y="3295677"/>
            <a:ext cx="3239596" cy="1384995"/>
          </a:xfrm>
          <a:prstGeom prst="rect">
            <a:avLst/>
          </a:prstGeom>
          <a:noFill/>
          <a:ln w="28575">
            <a:solidFill>
              <a:srgbClr val="FFC000"/>
            </a:solidFill>
            <a:prstDash val="dash"/>
          </a:ln>
        </p:spPr>
        <p:txBody>
          <a:bodyPr wrap="square" rtlCol="0">
            <a:spAutoFit/>
          </a:bodyPr>
          <a:lstStyle/>
          <a:p>
            <a:pPr>
              <a:lnSpc>
                <a:spcPct val="200000"/>
              </a:lnSpc>
            </a:pPr>
            <a:r>
              <a:rPr lang="zh-TW" altLang="en-US" sz="1400" dirty="0">
                <a:latin typeface="微軟正黑體" panose="020B0604030504040204" pitchFamily="34" charset="-120"/>
                <a:ea typeface="微軟正黑體" panose="020B0604030504040204" pitchFamily="34" charset="-120"/>
              </a:rPr>
              <a:t>在</a:t>
            </a:r>
            <a:r>
              <a:rPr lang="en-US" altLang="zh-TW" sz="1400" dirty="0">
                <a:latin typeface="微軟正黑體" panose="020B0604030504040204" pitchFamily="34" charset="-120"/>
                <a:ea typeface="微軟正黑體" panose="020B0604030504040204" pitchFamily="34" charset="-120"/>
              </a:rPr>
              <a:t>JOG</a:t>
            </a:r>
            <a:r>
              <a:rPr lang="zh-TW" altLang="en-US" sz="1400" dirty="0">
                <a:latin typeface="微軟正黑體" panose="020B0604030504040204" pitchFamily="34" charset="-120"/>
                <a:ea typeface="微軟正黑體" panose="020B0604030504040204" pitchFamily="34" charset="-120"/>
              </a:rPr>
              <a:t>模式下按</a:t>
            </a:r>
            <a:r>
              <a:rPr lang="en-US" altLang="zh-TW" sz="1400" dirty="0">
                <a:latin typeface="微軟正黑體" panose="020B0604030504040204" pitchFamily="34" charset="-120"/>
                <a:ea typeface="微軟正黑體" panose="020B0604030504040204" pitchFamily="34" charset="-120"/>
              </a:rPr>
              <a:t>4</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5</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6</a:t>
            </a:r>
            <a:r>
              <a:rPr lang="zh-TW" altLang="en-US" sz="1400" dirty="0">
                <a:latin typeface="微軟正黑體" panose="020B0604030504040204" pitchFamily="34" charset="-120"/>
                <a:ea typeface="微軟正黑體" panose="020B0604030504040204" pitchFamily="34" charset="-120"/>
              </a:rPr>
              <a:t>軸之前需要先將　　 鍵上方的燈號消除，只要按一下座標系統切換鍵即可消除。</a:t>
            </a:r>
          </a:p>
        </p:txBody>
      </p:sp>
      <p:pic>
        <p:nvPicPr>
          <p:cNvPr id="3" name="圖片 2"/>
          <p:cNvPicPr>
            <a:picLocks noChangeAspect="1"/>
          </p:cNvPicPr>
          <p:nvPr/>
        </p:nvPicPr>
        <p:blipFill rotWithShape="1">
          <a:blip r:embed="rId2" cstate="print">
            <a:extLst>
              <a:ext uri="{28A0092B-C50C-407E-A947-70E740481C1C}">
                <a14:useLocalDpi xmlns:a14="http://schemas.microsoft.com/office/drawing/2010/main" val="0"/>
              </a:ext>
            </a:extLst>
          </a:blip>
          <a:srcRect l="9402" t="15196" r="20600" b="20169"/>
          <a:stretch/>
        </p:blipFill>
        <p:spPr>
          <a:xfrm rot="5400000">
            <a:off x="6291389" y="1620092"/>
            <a:ext cx="2940609" cy="1529117"/>
          </a:xfrm>
          <a:prstGeom prst="rect">
            <a:avLst/>
          </a:prstGeom>
        </p:spPr>
      </p:pic>
      <p:sp>
        <p:nvSpPr>
          <p:cNvPr id="4" name="標題 3"/>
          <p:cNvSpPr>
            <a:spLocks noGrp="1"/>
          </p:cNvSpPr>
          <p:nvPr>
            <p:ph type="title"/>
          </p:nvPr>
        </p:nvSpPr>
        <p:spPr/>
        <p:txBody>
          <a:bodyPr/>
          <a:lstStyle/>
          <a:p>
            <a:r>
              <a:rPr lang="zh-TW" altLang="en-US" dirty="0"/>
              <a:t>操作面板按鍵介紹</a:t>
            </a:r>
          </a:p>
        </p:txBody>
      </p:sp>
      <p:pic>
        <p:nvPicPr>
          <p:cNvPr id="6" name="內容版面配置區 5"/>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1743495" y="1635646"/>
            <a:ext cx="1704762" cy="2428571"/>
          </a:xfrm>
        </p:spPr>
      </p:pic>
      <p:grpSp>
        <p:nvGrpSpPr>
          <p:cNvPr id="36" name="群組 35"/>
          <p:cNvGrpSpPr/>
          <p:nvPr/>
        </p:nvGrpSpPr>
        <p:grpSpPr>
          <a:xfrm>
            <a:off x="237774" y="514876"/>
            <a:ext cx="6091106" cy="3052612"/>
            <a:chOff x="237774" y="514876"/>
            <a:chExt cx="6091106" cy="3052612"/>
          </a:xfrm>
        </p:grpSpPr>
        <p:cxnSp>
          <p:nvCxnSpPr>
            <p:cNvPr id="8" name="直線接點 7"/>
            <p:cNvCxnSpPr/>
            <p:nvPr/>
          </p:nvCxnSpPr>
          <p:spPr>
            <a:xfrm flipV="1">
              <a:off x="2392760" y="699542"/>
              <a:ext cx="0" cy="1014738"/>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9" name="直線接點 8"/>
            <p:cNvCxnSpPr/>
            <p:nvPr/>
          </p:nvCxnSpPr>
          <p:spPr>
            <a:xfrm flipV="1">
              <a:off x="2785052" y="1059582"/>
              <a:ext cx="0" cy="657219"/>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0" name="直線接點 9"/>
            <p:cNvCxnSpPr/>
            <p:nvPr/>
          </p:nvCxnSpPr>
          <p:spPr>
            <a:xfrm flipV="1">
              <a:off x="3190596" y="1388191"/>
              <a:ext cx="0" cy="335235"/>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5" name="直線接點 14"/>
            <p:cNvCxnSpPr/>
            <p:nvPr/>
          </p:nvCxnSpPr>
          <p:spPr>
            <a:xfrm flipV="1">
              <a:off x="2394518" y="699542"/>
              <a:ext cx="1385394" cy="9618"/>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8" name="直線接點 17"/>
            <p:cNvCxnSpPr/>
            <p:nvPr/>
          </p:nvCxnSpPr>
          <p:spPr>
            <a:xfrm flipV="1">
              <a:off x="2778426" y="1043866"/>
              <a:ext cx="1001486" cy="662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0" name="直線接點 19"/>
            <p:cNvCxnSpPr/>
            <p:nvPr/>
          </p:nvCxnSpPr>
          <p:spPr>
            <a:xfrm flipV="1">
              <a:off x="3183970" y="1385198"/>
              <a:ext cx="595942" cy="3454"/>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2" name="文字方塊 21"/>
            <p:cNvSpPr txBox="1"/>
            <p:nvPr/>
          </p:nvSpPr>
          <p:spPr>
            <a:xfrm>
              <a:off x="3851920" y="514876"/>
              <a:ext cx="1569660"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手動進給模式</a:t>
              </a:r>
            </a:p>
          </p:txBody>
        </p:sp>
        <p:sp>
          <p:nvSpPr>
            <p:cNvPr id="23" name="文字方塊 22"/>
            <p:cNvSpPr txBox="1"/>
            <p:nvPr/>
          </p:nvSpPr>
          <p:spPr>
            <a:xfrm>
              <a:off x="3851920" y="900316"/>
              <a:ext cx="2262158"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程式中斷位置復歸鍵</a:t>
              </a:r>
            </a:p>
          </p:txBody>
        </p:sp>
        <p:sp>
          <p:nvSpPr>
            <p:cNvPr id="24" name="文字方塊 23"/>
            <p:cNvSpPr txBox="1"/>
            <p:nvPr/>
          </p:nvSpPr>
          <p:spPr>
            <a:xfrm>
              <a:off x="3851920" y="1289461"/>
              <a:ext cx="1338828"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原點復歸鍵</a:t>
              </a:r>
            </a:p>
          </p:txBody>
        </p:sp>
        <p:cxnSp>
          <p:nvCxnSpPr>
            <p:cNvPr id="25" name="直線接點 24"/>
            <p:cNvCxnSpPr/>
            <p:nvPr/>
          </p:nvCxnSpPr>
          <p:spPr>
            <a:xfrm>
              <a:off x="1259632" y="2355726"/>
              <a:ext cx="953346"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7" name="直線接點 26"/>
            <p:cNvCxnSpPr/>
            <p:nvPr/>
          </p:nvCxnSpPr>
          <p:spPr>
            <a:xfrm>
              <a:off x="1266822" y="2846770"/>
              <a:ext cx="953346"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8" name="直線接點 27"/>
            <p:cNvCxnSpPr/>
            <p:nvPr/>
          </p:nvCxnSpPr>
          <p:spPr>
            <a:xfrm>
              <a:off x="1266258" y="3318334"/>
              <a:ext cx="953346"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9" name="文字方塊 28"/>
            <p:cNvSpPr txBox="1"/>
            <p:nvPr/>
          </p:nvSpPr>
          <p:spPr>
            <a:xfrm>
              <a:off x="237774" y="2184861"/>
              <a:ext cx="1107996"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教導輸入</a:t>
              </a:r>
            </a:p>
          </p:txBody>
        </p:sp>
        <p:sp>
          <p:nvSpPr>
            <p:cNvPr id="30" name="文字方塊 29"/>
            <p:cNvSpPr txBox="1"/>
            <p:nvPr/>
          </p:nvSpPr>
          <p:spPr>
            <a:xfrm>
              <a:off x="241086" y="2662104"/>
              <a:ext cx="1107996"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手輸程式</a:t>
              </a:r>
            </a:p>
          </p:txBody>
        </p:sp>
        <p:sp>
          <p:nvSpPr>
            <p:cNvPr id="31" name="文字方塊 30"/>
            <p:cNvSpPr txBox="1"/>
            <p:nvPr/>
          </p:nvSpPr>
          <p:spPr>
            <a:xfrm>
              <a:off x="237774" y="3133668"/>
              <a:ext cx="1107996"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自動執行</a:t>
              </a:r>
              <a:endParaRPr lang="en-US" altLang="zh-TW" dirty="0">
                <a:latin typeface="微軟正黑體" panose="020B0604030504040204" pitchFamily="34" charset="-120"/>
                <a:ea typeface="微軟正黑體" panose="020B0604030504040204" pitchFamily="34" charset="-120"/>
              </a:endParaRPr>
            </a:p>
          </p:txBody>
        </p:sp>
        <p:sp>
          <p:nvSpPr>
            <p:cNvPr id="32" name="圓角矩形 31"/>
            <p:cNvSpPr/>
            <p:nvPr/>
          </p:nvSpPr>
          <p:spPr>
            <a:xfrm>
              <a:off x="2588474" y="2127328"/>
              <a:ext cx="815376" cy="14401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 name="直線接點 32"/>
            <p:cNvCxnSpPr/>
            <p:nvPr/>
          </p:nvCxnSpPr>
          <p:spPr>
            <a:xfrm flipV="1">
              <a:off x="3423578" y="2864975"/>
              <a:ext cx="356334" cy="2474"/>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5" name="文字方塊 34"/>
            <p:cNvSpPr txBox="1"/>
            <p:nvPr/>
          </p:nvSpPr>
          <p:spPr>
            <a:xfrm>
              <a:off x="3851920" y="2680309"/>
              <a:ext cx="2476960"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搭配</a:t>
              </a:r>
              <a:r>
                <a:rPr lang="en-US" altLang="zh-TW" dirty="0">
                  <a:latin typeface="微軟正黑體" panose="020B0604030504040204" pitchFamily="34" charset="-120"/>
                  <a:ea typeface="微軟正黑體" panose="020B0604030504040204" pitchFamily="34" charset="-120"/>
                </a:rPr>
                <a:t>JOG</a:t>
              </a:r>
              <a:r>
                <a:rPr lang="zh-TW" altLang="en-US" dirty="0">
                  <a:latin typeface="微軟正黑體" panose="020B0604030504040204" pitchFamily="34" charset="-120"/>
                  <a:ea typeface="微軟正黑體" panose="020B0604030504040204" pitchFamily="34" charset="-120"/>
                </a:rPr>
                <a:t>使用之步進鍵</a:t>
              </a:r>
            </a:p>
          </p:txBody>
        </p:sp>
      </p:grpSp>
      <p:sp>
        <p:nvSpPr>
          <p:cNvPr id="40" name="文字方塊 39"/>
          <p:cNvSpPr txBox="1"/>
          <p:nvPr/>
        </p:nvSpPr>
        <p:spPr>
          <a:xfrm>
            <a:off x="7236296" y="4155926"/>
            <a:ext cx="1107996"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快速進給</a:t>
            </a:r>
          </a:p>
        </p:txBody>
      </p:sp>
      <p:sp>
        <p:nvSpPr>
          <p:cNvPr id="41" name="文字方塊 40"/>
          <p:cNvSpPr txBox="1"/>
          <p:nvPr/>
        </p:nvSpPr>
        <p:spPr>
          <a:xfrm>
            <a:off x="6358372" y="494334"/>
            <a:ext cx="1338828"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各軸控制鍵</a:t>
            </a:r>
          </a:p>
        </p:txBody>
      </p:sp>
      <p:cxnSp>
        <p:nvCxnSpPr>
          <p:cNvPr id="34" name="直線接點 33"/>
          <p:cNvCxnSpPr/>
          <p:nvPr/>
        </p:nvCxnSpPr>
        <p:spPr>
          <a:xfrm flipV="1">
            <a:off x="2411536" y="3966184"/>
            <a:ext cx="0" cy="333758"/>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9" name="文字方塊 38"/>
          <p:cNvSpPr txBox="1"/>
          <p:nvPr/>
        </p:nvSpPr>
        <p:spPr>
          <a:xfrm>
            <a:off x="1857538" y="4316933"/>
            <a:ext cx="1107996"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單節執行</a:t>
            </a:r>
            <a:endParaRPr lang="en-US" altLang="zh-TW" dirty="0">
              <a:latin typeface="微軟正黑體" panose="020B0604030504040204" pitchFamily="34" charset="-120"/>
              <a:ea typeface="微軟正黑體" panose="020B0604030504040204" pitchFamily="34" charset="-120"/>
            </a:endParaRPr>
          </a:p>
        </p:txBody>
      </p:sp>
      <p:cxnSp>
        <p:nvCxnSpPr>
          <p:cNvPr id="38" name="直線接點 37"/>
          <p:cNvCxnSpPr/>
          <p:nvPr/>
        </p:nvCxnSpPr>
        <p:spPr>
          <a:xfrm flipV="1">
            <a:off x="7781660" y="3647547"/>
            <a:ext cx="0" cy="497429"/>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6" name="直線接點 15"/>
          <p:cNvCxnSpPr/>
          <p:nvPr/>
        </p:nvCxnSpPr>
        <p:spPr>
          <a:xfrm flipH="1">
            <a:off x="6995512" y="2184861"/>
            <a:ext cx="1624" cy="1034961"/>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42" name="直線接點 41"/>
          <p:cNvCxnSpPr/>
          <p:nvPr/>
        </p:nvCxnSpPr>
        <p:spPr>
          <a:xfrm>
            <a:off x="6990784" y="3185914"/>
            <a:ext cx="103125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43" name="直線接點 42"/>
          <p:cNvCxnSpPr/>
          <p:nvPr/>
        </p:nvCxnSpPr>
        <p:spPr>
          <a:xfrm flipV="1">
            <a:off x="6984435" y="2184861"/>
            <a:ext cx="1529117" cy="13161"/>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49" name="直線接點 48"/>
          <p:cNvCxnSpPr/>
          <p:nvPr/>
        </p:nvCxnSpPr>
        <p:spPr>
          <a:xfrm flipH="1">
            <a:off x="8007712" y="2607330"/>
            <a:ext cx="15339" cy="612492"/>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51" name="直線接點 50"/>
          <p:cNvCxnSpPr/>
          <p:nvPr/>
        </p:nvCxnSpPr>
        <p:spPr>
          <a:xfrm>
            <a:off x="7998742" y="2600638"/>
            <a:ext cx="52751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55" name="直線接點 54"/>
          <p:cNvCxnSpPr>
            <a:stCxn id="59" idx="2"/>
          </p:cNvCxnSpPr>
          <p:nvPr/>
        </p:nvCxnSpPr>
        <p:spPr>
          <a:xfrm>
            <a:off x="5935086" y="2283718"/>
            <a:ext cx="1062050" cy="384221"/>
          </a:xfrm>
          <a:prstGeom prst="line">
            <a:avLst/>
          </a:prstGeom>
          <a:ln/>
        </p:spPr>
        <p:style>
          <a:lnRef idx="1">
            <a:schemeClr val="accent6"/>
          </a:lnRef>
          <a:fillRef idx="0">
            <a:schemeClr val="accent6"/>
          </a:fillRef>
          <a:effectRef idx="0">
            <a:schemeClr val="accent6"/>
          </a:effectRef>
          <a:fontRef idx="minor">
            <a:schemeClr val="tx1"/>
          </a:fontRef>
        </p:style>
      </p:cxnSp>
      <p:sp>
        <p:nvSpPr>
          <p:cNvPr id="59" name="文字方塊 58"/>
          <p:cNvSpPr txBox="1"/>
          <p:nvPr/>
        </p:nvSpPr>
        <p:spPr>
          <a:xfrm>
            <a:off x="5034839" y="1914386"/>
            <a:ext cx="1800493" cy="369332"/>
          </a:xfrm>
          <a:prstGeom prst="rect">
            <a:avLst/>
          </a:prstGeom>
          <a:noFill/>
          <a:ln>
            <a:solidFill>
              <a:schemeClr val="tx1"/>
            </a:solidFill>
          </a:ln>
        </p:spPr>
        <p:txBody>
          <a:bodyPr wrap="none" rtlCol="0">
            <a:spAutoFit/>
          </a:bodyPr>
          <a:lstStyle/>
          <a:p>
            <a:r>
              <a:rPr lang="zh-TW" altLang="en-US" dirty="0">
                <a:latin typeface="微軟正黑體" panose="020B0604030504040204" pitchFamily="34" charset="-120"/>
                <a:ea typeface="微軟正黑體" panose="020B0604030504040204" pitchFamily="34" charset="-120"/>
              </a:rPr>
              <a:t>故障排除用按鍵</a:t>
            </a:r>
          </a:p>
        </p:txBody>
      </p:sp>
      <p:sp>
        <p:nvSpPr>
          <p:cNvPr id="61" name="矩形 60"/>
          <p:cNvSpPr/>
          <p:nvPr/>
        </p:nvSpPr>
        <p:spPr>
          <a:xfrm>
            <a:off x="6984435" y="985145"/>
            <a:ext cx="1541817" cy="1113907"/>
          </a:xfrm>
          <a:prstGeom prst="rect">
            <a:avLst/>
          </a:prstGeom>
          <a:noFill/>
          <a:ln w="57150">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cxnSp>
        <p:nvCxnSpPr>
          <p:cNvPr id="62" name="直線接點 61"/>
          <p:cNvCxnSpPr>
            <a:stCxn id="41" idx="3"/>
          </p:cNvCxnSpPr>
          <p:nvPr/>
        </p:nvCxnSpPr>
        <p:spPr>
          <a:xfrm>
            <a:off x="7697200" y="679000"/>
            <a:ext cx="93094" cy="293776"/>
          </a:xfrm>
          <a:prstGeom prst="line">
            <a:avLst/>
          </a:prstGeom>
          <a:ln w="38100">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68" name="直線接點 67"/>
          <p:cNvCxnSpPr>
            <a:endCxn id="69" idx="1"/>
          </p:cNvCxnSpPr>
          <p:nvPr/>
        </p:nvCxnSpPr>
        <p:spPr>
          <a:xfrm>
            <a:off x="8460432" y="3031436"/>
            <a:ext cx="213300" cy="437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文字方塊 68"/>
          <p:cNvSpPr txBox="1"/>
          <p:nvPr/>
        </p:nvSpPr>
        <p:spPr>
          <a:xfrm>
            <a:off x="8673732" y="2198022"/>
            <a:ext cx="424903" cy="1754326"/>
          </a:xfrm>
          <a:prstGeom prst="rect">
            <a:avLst/>
          </a:prstGeom>
          <a:noFill/>
          <a:ln>
            <a:solidFill>
              <a:schemeClr val="tx1"/>
            </a:solidFill>
          </a:ln>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座標系統切換</a:t>
            </a:r>
          </a:p>
        </p:txBody>
      </p:sp>
      <p:cxnSp>
        <p:nvCxnSpPr>
          <p:cNvPr id="50" name="直線接點 49"/>
          <p:cNvCxnSpPr/>
          <p:nvPr/>
        </p:nvCxnSpPr>
        <p:spPr>
          <a:xfrm flipH="1">
            <a:off x="8494915" y="2160130"/>
            <a:ext cx="11033" cy="440508"/>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26" name="圖片 25"/>
          <p:cNvPicPr>
            <a:picLocks noChangeAspect="1"/>
          </p:cNvPicPr>
          <p:nvPr/>
        </p:nvPicPr>
        <p:blipFill>
          <a:blip r:embed="rId4"/>
          <a:stretch>
            <a:fillRect/>
          </a:stretch>
        </p:blipFill>
        <p:spPr>
          <a:xfrm>
            <a:off x="3887500" y="3794174"/>
            <a:ext cx="347742" cy="447850"/>
          </a:xfrm>
          <a:prstGeom prst="rect">
            <a:avLst/>
          </a:prstGeom>
        </p:spPr>
      </p:pic>
    </p:spTree>
    <p:extLst>
      <p:ext uri="{BB962C8B-B14F-4D97-AF65-F5344CB8AC3E}">
        <p14:creationId xmlns:p14="http://schemas.microsoft.com/office/powerpoint/2010/main" val="23627980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簡易程式範例</a:t>
            </a:r>
            <a:endParaRPr lang="en-US" altLang="zh-TW" dirty="0"/>
          </a:p>
        </p:txBody>
      </p:sp>
      <p:pic>
        <p:nvPicPr>
          <p:cNvPr id="2" name="圖片 1"/>
          <p:cNvPicPr>
            <a:picLocks noChangeAspect="1"/>
          </p:cNvPicPr>
          <p:nvPr/>
        </p:nvPicPr>
        <p:blipFill>
          <a:blip r:embed="rId2"/>
          <a:stretch>
            <a:fillRect/>
          </a:stretch>
        </p:blipFill>
        <p:spPr>
          <a:xfrm>
            <a:off x="415180" y="971550"/>
            <a:ext cx="2309240" cy="1672208"/>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2473" y="963930"/>
            <a:ext cx="6432337" cy="3616424"/>
          </a:xfrm>
          <a:prstGeom prst="rect">
            <a:avLst/>
          </a:prstGeom>
        </p:spPr>
      </p:pic>
      <p:sp>
        <p:nvSpPr>
          <p:cNvPr id="7" name="文字方塊 6"/>
          <p:cNvSpPr txBox="1"/>
          <p:nvPr/>
        </p:nvSpPr>
        <p:spPr>
          <a:xfrm>
            <a:off x="395536" y="2643759"/>
            <a:ext cx="2140596" cy="1384995"/>
          </a:xfrm>
          <a:prstGeom prst="rect">
            <a:avLst/>
          </a:prstGeom>
          <a:noFill/>
          <a:ln w="12700">
            <a:solidFill>
              <a:schemeClr val="tx1"/>
            </a:solidFill>
          </a:ln>
        </p:spPr>
        <p:txBody>
          <a:bodyPr wrap="square" rtlCol="0">
            <a:spAutoFit/>
          </a:bodyPr>
          <a:lstStyle/>
          <a:p>
            <a:pPr>
              <a:lnSpc>
                <a:spcPct val="150000"/>
              </a:lnSpc>
            </a:pPr>
            <a:r>
              <a:rPr lang="zh-TW" altLang="en-US" sz="1400" dirty="0">
                <a:latin typeface="微軟正黑體" panose="020B0604030504040204" pitchFamily="34" charset="-120"/>
                <a:ea typeface="微軟正黑體" panose="020B0604030504040204" pitchFamily="34" charset="-120"/>
              </a:rPr>
              <a:t>工件資訊：</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胚料</a:t>
            </a:r>
            <a:r>
              <a:rPr lang="en-US" altLang="zh-TW" sz="1400" dirty="0">
                <a:latin typeface="微軟正黑體" panose="020B0604030504040204" pitchFamily="34" charset="-120"/>
                <a:ea typeface="微軟正黑體" panose="020B0604030504040204" pitchFamily="34" charset="-120"/>
              </a:rPr>
              <a:t>27mmx27mm</a:t>
            </a:r>
            <a:r>
              <a:rPr lang="zh-TW" altLang="en-US" sz="1400" dirty="0">
                <a:latin typeface="微軟正黑體" panose="020B0604030504040204" pitchFamily="34" charset="-120"/>
                <a:ea typeface="微軟正黑體" panose="020B0604030504040204" pitchFamily="34" charset="-120"/>
              </a:rPr>
              <a:t>矩形</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輪廓</a:t>
            </a:r>
            <a:r>
              <a:rPr lang="en-US" altLang="zh-TW" sz="1400" dirty="0">
                <a:latin typeface="微軟正黑體" panose="020B0604030504040204" pitchFamily="34" charset="-120"/>
                <a:ea typeface="微軟正黑體" panose="020B0604030504040204" pitchFamily="34" charset="-120"/>
              </a:rPr>
              <a:t>25mmx25mm</a:t>
            </a:r>
            <a:r>
              <a:rPr lang="zh-TW" altLang="en-US" sz="1400" dirty="0">
                <a:latin typeface="微軟正黑體" panose="020B0604030504040204" pitchFamily="34" charset="-120"/>
                <a:ea typeface="微軟正黑體" panose="020B0604030504040204" pitchFamily="34" charset="-120"/>
              </a:rPr>
              <a:t>矩形四角</a:t>
            </a:r>
            <a:r>
              <a:rPr lang="en-US" altLang="zh-TW" sz="1400" dirty="0">
                <a:latin typeface="微軟正黑體" panose="020B0604030504040204" pitchFamily="34" charset="-120"/>
                <a:ea typeface="微軟正黑體" panose="020B0604030504040204" pitchFamily="34" charset="-120"/>
              </a:rPr>
              <a:t>R2</a:t>
            </a:r>
            <a:r>
              <a:rPr lang="zh-TW" altLang="en-US" sz="1400" dirty="0">
                <a:latin typeface="微軟正黑體" panose="020B0604030504040204" pitchFamily="34" charset="-120"/>
                <a:ea typeface="微軟正黑體" panose="020B0604030504040204" pitchFamily="34" charset="-120"/>
              </a:rPr>
              <a:t>圓角，深度</a:t>
            </a:r>
            <a:r>
              <a:rPr lang="en-US" altLang="zh-TW" sz="1400" dirty="0">
                <a:latin typeface="微軟正黑體" panose="020B0604030504040204" pitchFamily="34" charset="-120"/>
                <a:ea typeface="微軟正黑體" panose="020B0604030504040204" pitchFamily="34" charset="-120"/>
              </a:rPr>
              <a:t>2mm</a:t>
            </a:r>
          </a:p>
        </p:txBody>
      </p:sp>
    </p:spTree>
    <p:extLst>
      <p:ext uri="{BB962C8B-B14F-4D97-AF65-F5344CB8AC3E}">
        <p14:creationId xmlns:p14="http://schemas.microsoft.com/office/powerpoint/2010/main" val="6296895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quarter" idx="12"/>
          </p:nvPr>
        </p:nvSpPr>
        <p:spPr/>
        <p:txBody>
          <a:bodyPr>
            <a:normAutofit/>
          </a:bodyPr>
          <a:lstStyle/>
          <a:p>
            <a:pPr marL="0" lvl="0" indent="0">
              <a:spcBef>
                <a:spcPts val="0"/>
              </a:spcBef>
              <a:buClr>
                <a:srgbClr val="000000"/>
              </a:buClr>
              <a:buSzPts val="1600"/>
              <a:buNone/>
            </a:pPr>
            <a:r>
              <a:rPr lang="zh-TW" altLang="en-US" kern="0" dirty="0">
                <a:solidFill>
                  <a:srgbClr val="FFFFFF"/>
                </a:solidFill>
                <a:cs typeface="Arial"/>
                <a:sym typeface="Arial"/>
              </a:rPr>
              <a:t>中區服務課  廖晉賢</a:t>
            </a:r>
            <a:endParaRPr lang="zh-TW" altLang="en-US" sz="1400" kern="0" dirty="0">
              <a:solidFill>
                <a:srgbClr val="000000"/>
              </a:solidFill>
              <a:cs typeface="Arial"/>
              <a:sym typeface="Arial"/>
            </a:endParaRPr>
          </a:p>
          <a:p>
            <a:pPr marL="0" indent="0">
              <a:spcBef>
                <a:spcPts val="0"/>
              </a:spcBef>
              <a:buClr>
                <a:srgbClr val="000000"/>
              </a:buClr>
              <a:buSzPts val="1600"/>
              <a:buNone/>
            </a:pPr>
            <a:r>
              <a:rPr lang="en-US" altLang="zh-TW" kern="0" dirty="0">
                <a:solidFill>
                  <a:srgbClr val="FFFFFF"/>
                </a:solidFill>
                <a:cs typeface="Arial"/>
                <a:sym typeface="Arial"/>
              </a:rPr>
              <a:t>E-mail：m6317@mail.or.com.tw </a:t>
            </a:r>
          </a:p>
          <a:p>
            <a:pPr marL="0" indent="0">
              <a:spcBef>
                <a:spcPts val="0"/>
              </a:spcBef>
              <a:buClr>
                <a:srgbClr val="000000"/>
              </a:buClr>
              <a:buSzPts val="1600"/>
              <a:buNone/>
            </a:pPr>
            <a:endParaRPr lang="en-US" altLang="zh-TW" kern="0" dirty="0">
              <a:solidFill>
                <a:srgbClr val="FFFFFF"/>
              </a:solidFill>
              <a:cs typeface="Arial"/>
              <a:sym typeface="Arial"/>
            </a:endParaRPr>
          </a:p>
          <a:p>
            <a:pPr marL="0" indent="0">
              <a:spcBef>
                <a:spcPts val="0"/>
              </a:spcBef>
              <a:buClr>
                <a:srgbClr val="000000"/>
              </a:buClr>
              <a:buSzPts val="1600"/>
              <a:buNone/>
            </a:pPr>
            <a:r>
              <a:rPr lang="zh-TW" altLang="en-US" kern="0" dirty="0">
                <a:solidFill>
                  <a:srgbClr val="FFFFFF"/>
                </a:solidFill>
                <a:cs typeface="Arial"/>
                <a:sym typeface="Arial"/>
              </a:rPr>
              <a:t>台中精機廠股份有限公司 </a:t>
            </a:r>
          </a:p>
          <a:p>
            <a:pPr marL="0" indent="0">
              <a:spcBef>
                <a:spcPts val="0"/>
              </a:spcBef>
              <a:buClr>
                <a:srgbClr val="000000"/>
              </a:buClr>
              <a:buSzPts val="1600"/>
              <a:buNone/>
            </a:pPr>
            <a:r>
              <a:rPr lang="zh-TW" altLang="en-US" kern="0" dirty="0">
                <a:solidFill>
                  <a:srgbClr val="FFFFFF"/>
                </a:solidFill>
                <a:cs typeface="Arial"/>
                <a:sym typeface="Arial"/>
              </a:rPr>
              <a:t>地址：</a:t>
            </a:r>
            <a:r>
              <a:rPr lang="en-US" altLang="zh-TW" kern="0" dirty="0">
                <a:solidFill>
                  <a:srgbClr val="FFFFFF"/>
                </a:solidFill>
                <a:cs typeface="Arial"/>
                <a:sym typeface="Arial"/>
              </a:rPr>
              <a:t>408 </a:t>
            </a:r>
            <a:r>
              <a:rPr lang="zh-TW" altLang="en-US" kern="0" dirty="0">
                <a:solidFill>
                  <a:srgbClr val="FFFFFF"/>
                </a:solidFill>
                <a:cs typeface="Arial"/>
                <a:sym typeface="Arial"/>
              </a:rPr>
              <a:t>臺中市南屯區精科中二路</a:t>
            </a:r>
            <a:r>
              <a:rPr lang="en-US" altLang="zh-TW" kern="0" dirty="0">
                <a:solidFill>
                  <a:srgbClr val="FFFFFF"/>
                </a:solidFill>
                <a:cs typeface="Arial"/>
                <a:sym typeface="Arial"/>
              </a:rPr>
              <a:t>1</a:t>
            </a:r>
            <a:r>
              <a:rPr lang="zh-TW" altLang="en-US" kern="0" dirty="0">
                <a:solidFill>
                  <a:srgbClr val="FFFFFF"/>
                </a:solidFill>
                <a:cs typeface="Arial"/>
                <a:sym typeface="Arial"/>
              </a:rPr>
              <a:t>號</a:t>
            </a:r>
          </a:p>
          <a:p>
            <a:pPr marL="0" indent="0">
              <a:spcBef>
                <a:spcPts val="0"/>
              </a:spcBef>
              <a:buClr>
                <a:srgbClr val="000000"/>
              </a:buClr>
              <a:buSzPts val="1600"/>
              <a:buNone/>
            </a:pPr>
            <a:r>
              <a:rPr lang="zh-TW" altLang="en-US" kern="0" dirty="0">
                <a:solidFill>
                  <a:srgbClr val="FFFFFF"/>
                </a:solidFill>
                <a:cs typeface="Arial"/>
                <a:sym typeface="Arial"/>
              </a:rPr>
              <a:t>電話：</a:t>
            </a:r>
            <a:r>
              <a:rPr lang="en-US" altLang="zh-TW" kern="0" dirty="0">
                <a:solidFill>
                  <a:srgbClr val="FFFFFF"/>
                </a:solidFill>
                <a:cs typeface="Arial"/>
                <a:sym typeface="Arial"/>
              </a:rPr>
              <a:t>04-23592101  </a:t>
            </a:r>
            <a:r>
              <a:rPr lang="zh-TW" altLang="en-US" kern="0" dirty="0">
                <a:solidFill>
                  <a:srgbClr val="FFFFFF"/>
                </a:solidFill>
                <a:cs typeface="Arial"/>
                <a:sym typeface="Arial"/>
              </a:rPr>
              <a:t>傳真：</a:t>
            </a:r>
            <a:r>
              <a:rPr lang="en-US" altLang="zh-TW" kern="0" dirty="0">
                <a:solidFill>
                  <a:srgbClr val="FFFFFF"/>
                </a:solidFill>
                <a:cs typeface="Arial"/>
                <a:sym typeface="Arial"/>
              </a:rPr>
              <a:t>04-23592943</a:t>
            </a:r>
            <a:endParaRPr lang="zh-TW" altLang="en-US" kern="0" dirty="0">
              <a:solidFill>
                <a:srgbClr val="FFFFFF"/>
              </a:solidFill>
              <a:cs typeface="Arial"/>
              <a:sym typeface="Arial"/>
            </a:endParaRPr>
          </a:p>
        </p:txBody>
      </p:sp>
    </p:spTree>
    <p:extLst>
      <p:ext uri="{BB962C8B-B14F-4D97-AF65-F5344CB8AC3E}">
        <p14:creationId xmlns:p14="http://schemas.microsoft.com/office/powerpoint/2010/main" val="77678352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4911</TotalTime>
  <Words>4488</Words>
  <Application>Microsoft Office PowerPoint</Application>
  <PresentationFormat>如螢幕大小 (16:9)</PresentationFormat>
  <Paragraphs>657</Paragraphs>
  <Slides>91</Slides>
  <Notes>0</Notes>
  <HiddenSlides>0</HiddenSlides>
  <MMClips>0</MMClips>
  <ScaleCrop>false</ScaleCrop>
  <HeadingPairs>
    <vt:vector size="4" baseType="variant">
      <vt:variant>
        <vt:lpstr>佈景主題</vt:lpstr>
      </vt:variant>
      <vt:variant>
        <vt:i4>1</vt:i4>
      </vt:variant>
      <vt:variant>
        <vt:lpstr>投影片標題</vt:lpstr>
      </vt:variant>
      <vt:variant>
        <vt:i4>91</vt:i4>
      </vt:variant>
    </vt:vector>
  </HeadingPairs>
  <TitlesOfParts>
    <vt:vector size="92" baseType="lpstr">
      <vt:lpstr>Office 佈景主題</vt:lpstr>
      <vt:lpstr>PowerPoint 簡報</vt:lpstr>
      <vt:lpstr>大綱</vt:lpstr>
      <vt:lpstr>開機步驟</vt:lpstr>
      <vt:lpstr>開機步驟</vt:lpstr>
      <vt:lpstr>開機步驟</vt:lpstr>
      <vt:lpstr>暖機步驟</vt:lpstr>
      <vt:lpstr>暖機步驟</vt:lpstr>
      <vt:lpstr>暖機步驟</vt:lpstr>
      <vt:lpstr>操作面板按鍵介紹</vt:lpstr>
      <vt:lpstr>操作面板按鍵介紹</vt:lpstr>
      <vt:lpstr>操作面板按鍵介紹</vt:lpstr>
      <vt:lpstr>螢幕介面介紹</vt:lpstr>
      <vt:lpstr>螢幕介面介紹</vt:lpstr>
      <vt:lpstr>螢幕介面介紹</vt:lpstr>
      <vt:lpstr>螢幕介面介紹</vt:lpstr>
      <vt:lpstr>螢幕介面介紹</vt:lpstr>
      <vt:lpstr>機台基本操作介紹</vt:lpstr>
      <vt:lpstr>機台基本操作介紹</vt:lpstr>
      <vt:lpstr>機台基本操作介紹</vt:lpstr>
      <vt:lpstr>機台基本操作介紹</vt:lpstr>
      <vt:lpstr>機台基本操作介紹</vt:lpstr>
      <vt:lpstr>機台基本操作介紹</vt:lpstr>
      <vt:lpstr>機台基本操作介紹</vt:lpstr>
      <vt:lpstr>機台基本操作介紹</vt:lpstr>
      <vt:lpstr>機台基本操作介紹</vt:lpstr>
      <vt:lpstr>機台基本操作介紹</vt:lpstr>
      <vt:lpstr>機台基本操作介紹</vt:lpstr>
      <vt:lpstr>機台基本操作介紹</vt:lpstr>
      <vt:lpstr>機台基本操作介紹</vt:lpstr>
      <vt:lpstr>機台基本操作介紹</vt:lpstr>
      <vt:lpstr>機台基本操作介紹</vt:lpstr>
      <vt:lpstr>機台基本操作介紹</vt:lpstr>
      <vt:lpstr>機台基本操作介紹</vt:lpstr>
      <vt:lpstr>機台基本操作介紹</vt:lpstr>
      <vt:lpstr>機台基本操作介紹</vt:lpstr>
      <vt:lpstr>機台基本操作介紹</vt:lpstr>
      <vt:lpstr>擺動式工作台之使用</vt:lpstr>
      <vt:lpstr>擺動式工作台之使用</vt:lpstr>
      <vt:lpstr>擺動式工作台之使用</vt:lpstr>
      <vt:lpstr>刀長量測器操作</vt:lpstr>
      <vt:lpstr>刀長量測器操作</vt:lpstr>
      <vt:lpstr>刀長量測器操作</vt:lpstr>
      <vt:lpstr>刀長量測器操作</vt:lpstr>
      <vt:lpstr>刀長量測器操作</vt:lpstr>
      <vt:lpstr>刀長量測器操作</vt:lpstr>
      <vt:lpstr>刀長量測器操作</vt:lpstr>
      <vt:lpstr>刀長量測器操作</vt:lpstr>
      <vt:lpstr>刀長量測器操作</vt:lpstr>
      <vt:lpstr>刀長量測器操作</vt:lpstr>
      <vt:lpstr>刀長量測器操作</vt:lpstr>
      <vt:lpstr>刀長量測器操作</vt:lpstr>
      <vt:lpstr>刀長量測器操作</vt:lpstr>
      <vt:lpstr>刀長量測器操作</vt:lpstr>
      <vt:lpstr>工件自動量測操作</vt:lpstr>
      <vt:lpstr>工件自動量測操作</vt:lpstr>
      <vt:lpstr>工件自動量測操作</vt:lpstr>
      <vt:lpstr>工件自動量測操作</vt:lpstr>
      <vt:lpstr>工件自動量測操作</vt:lpstr>
      <vt:lpstr>程式管理介紹</vt:lpstr>
      <vt:lpstr>程式管理介紹</vt:lpstr>
      <vt:lpstr>程式管理介紹</vt:lpstr>
      <vt:lpstr>程式管理介紹</vt:lpstr>
      <vt:lpstr>程式管理介紹</vt:lpstr>
      <vt:lpstr>程式管理介紹</vt:lpstr>
      <vt:lpstr>程式管理介紹</vt:lpstr>
      <vt:lpstr>程式管理介紹</vt:lpstr>
      <vt:lpstr>程式管理介紹</vt:lpstr>
      <vt:lpstr>程式管理介紹</vt:lpstr>
      <vt:lpstr>程式管理介紹</vt:lpstr>
      <vt:lpstr>程式管理介紹</vt:lpstr>
      <vt:lpstr>程式管理介紹</vt:lpstr>
      <vt:lpstr>程式管理介紹</vt:lpstr>
      <vt:lpstr>程式管理介紹</vt:lpstr>
      <vt:lpstr>程式管理介紹</vt:lpstr>
      <vt:lpstr>程式管理介紹</vt:lpstr>
      <vt:lpstr>程式管理介紹</vt:lpstr>
      <vt:lpstr>程式管理介紹</vt:lpstr>
      <vt:lpstr>程式管理介紹</vt:lpstr>
      <vt:lpstr>程式管理介紹</vt:lpstr>
      <vt:lpstr>程式管理介紹</vt:lpstr>
      <vt:lpstr>常用程式碼介紹</vt:lpstr>
      <vt:lpstr>常用程式碼介紹</vt:lpstr>
      <vt:lpstr>常用程式碼介紹</vt:lpstr>
      <vt:lpstr>常用程式碼介紹</vt:lpstr>
      <vt:lpstr>常用程式碼介紹</vt:lpstr>
      <vt:lpstr>循環呼叫介紹</vt:lpstr>
      <vt:lpstr>循環呼叫介紹</vt:lpstr>
      <vt:lpstr>循環呼叫介紹</vt:lpstr>
      <vt:lpstr>簡易程式範例</vt:lpstr>
      <vt:lpstr>簡易程式範例</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stomp</dc:creator>
  <cp:lastModifiedBy>KENT LAI</cp:lastModifiedBy>
  <cp:revision>403</cp:revision>
  <dcterms:created xsi:type="dcterms:W3CDTF">2021-05-19T10:26:37Z</dcterms:created>
  <dcterms:modified xsi:type="dcterms:W3CDTF">2022-03-24T03:19:59Z</dcterms:modified>
</cp:coreProperties>
</file>